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306" r:id="rId2"/>
    <p:sldId id="324" r:id="rId3"/>
    <p:sldId id="370" r:id="rId4"/>
    <p:sldId id="371" r:id="rId5"/>
    <p:sldId id="367" r:id="rId6"/>
    <p:sldId id="394" r:id="rId7"/>
    <p:sldId id="395" r:id="rId8"/>
    <p:sldId id="396" r:id="rId9"/>
    <p:sldId id="397" r:id="rId10"/>
    <p:sldId id="399" r:id="rId11"/>
    <p:sldId id="402" r:id="rId12"/>
    <p:sldId id="403" r:id="rId13"/>
    <p:sldId id="404" r:id="rId14"/>
    <p:sldId id="329" r:id="rId15"/>
    <p:sldId id="330" r:id="rId16"/>
    <p:sldId id="331" r:id="rId17"/>
    <p:sldId id="332" r:id="rId18"/>
    <p:sldId id="338" r:id="rId19"/>
    <p:sldId id="376" r:id="rId20"/>
    <p:sldId id="366" r:id="rId21"/>
    <p:sldId id="377" r:id="rId22"/>
    <p:sldId id="339" r:id="rId23"/>
    <p:sldId id="378" r:id="rId24"/>
    <p:sldId id="368" r:id="rId25"/>
    <p:sldId id="369" r:id="rId26"/>
    <p:sldId id="379" r:id="rId27"/>
    <p:sldId id="340" r:id="rId28"/>
    <p:sldId id="380" r:id="rId29"/>
    <p:sldId id="381" r:id="rId30"/>
    <p:sldId id="382" r:id="rId31"/>
    <p:sldId id="383" r:id="rId32"/>
    <p:sldId id="384" r:id="rId33"/>
    <p:sldId id="390" r:id="rId34"/>
    <p:sldId id="391" r:id="rId35"/>
    <p:sldId id="393" r:id="rId3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A23720DD-5B6D-40BF-8493-A6B52D484E6B}" type="datetimeFigureOut">
              <a:rPr lang="tr-TR" smtClean="0"/>
              <a:t>27.05.2021</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dirty="0"/>
          </a:p>
        </p:txBody>
      </p:sp>
    </p:spTree>
    <p:extLst>
      <p:ext uri="{BB962C8B-B14F-4D97-AF65-F5344CB8AC3E}">
        <p14:creationId xmlns:p14="http://schemas.microsoft.com/office/powerpoint/2010/main" val="1451465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23720DD-5B6D-40BF-8493-A6B52D484E6B}" type="datetimeFigureOut">
              <a:rPr lang="tr-TR" smtClean="0"/>
              <a:t>27.05.2021</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dirty="0"/>
          </a:p>
        </p:txBody>
      </p:sp>
    </p:spTree>
    <p:extLst>
      <p:ext uri="{BB962C8B-B14F-4D97-AF65-F5344CB8AC3E}">
        <p14:creationId xmlns:p14="http://schemas.microsoft.com/office/powerpoint/2010/main" val="2242089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23720DD-5B6D-40BF-8493-A6B52D484E6B}" type="datetimeFigureOut">
              <a:rPr lang="tr-TR" smtClean="0"/>
              <a:t>27.05.2021</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dirty="0"/>
          </a:p>
        </p:txBody>
      </p:sp>
    </p:spTree>
    <p:extLst>
      <p:ext uri="{BB962C8B-B14F-4D97-AF65-F5344CB8AC3E}">
        <p14:creationId xmlns:p14="http://schemas.microsoft.com/office/powerpoint/2010/main" val="2517002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23720DD-5B6D-40BF-8493-A6B52D484E6B}" type="datetimeFigureOut">
              <a:rPr lang="tr-TR" smtClean="0"/>
              <a:t>27.05.2021</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dirty="0"/>
          </a:p>
        </p:txBody>
      </p:sp>
    </p:spTree>
    <p:extLst>
      <p:ext uri="{BB962C8B-B14F-4D97-AF65-F5344CB8AC3E}">
        <p14:creationId xmlns:p14="http://schemas.microsoft.com/office/powerpoint/2010/main" val="336542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t>27.05.2021</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dirty="0"/>
          </a:p>
        </p:txBody>
      </p:sp>
    </p:spTree>
    <p:extLst>
      <p:ext uri="{BB962C8B-B14F-4D97-AF65-F5344CB8AC3E}">
        <p14:creationId xmlns:p14="http://schemas.microsoft.com/office/powerpoint/2010/main" val="1130157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A23720DD-5B6D-40BF-8493-A6B52D484E6B}" type="datetimeFigureOut">
              <a:rPr lang="tr-TR" smtClean="0"/>
              <a:t>27.05.2021</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dirty="0"/>
          </a:p>
        </p:txBody>
      </p:sp>
    </p:spTree>
    <p:extLst>
      <p:ext uri="{BB962C8B-B14F-4D97-AF65-F5344CB8AC3E}">
        <p14:creationId xmlns:p14="http://schemas.microsoft.com/office/powerpoint/2010/main" val="3392290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A23720DD-5B6D-40BF-8493-A6B52D484E6B}" type="datetimeFigureOut">
              <a:rPr lang="tr-TR" smtClean="0"/>
              <a:t>27.05.2021</a:t>
            </a:fld>
            <a:endParaRPr lang="tr-TR" dirty="0"/>
          </a:p>
        </p:txBody>
      </p:sp>
      <p:sp>
        <p:nvSpPr>
          <p:cNvPr id="8" name="Altbilgi Yer Tutucusu 7"/>
          <p:cNvSpPr>
            <a:spLocks noGrp="1"/>
          </p:cNvSpPr>
          <p:nvPr>
            <p:ph type="ftr" sz="quarter" idx="11"/>
          </p:nvPr>
        </p:nvSpPr>
        <p:spPr/>
        <p:txBody>
          <a:bodyPr/>
          <a:lstStyle/>
          <a:p>
            <a:endParaRPr lang="tr-TR" dirty="0"/>
          </a:p>
        </p:txBody>
      </p:sp>
      <p:sp>
        <p:nvSpPr>
          <p:cNvPr id="9" name="Slayt Numarası Yer Tutucusu 8"/>
          <p:cNvSpPr>
            <a:spLocks noGrp="1"/>
          </p:cNvSpPr>
          <p:nvPr>
            <p:ph type="sldNum" sz="quarter" idx="12"/>
          </p:nvPr>
        </p:nvSpPr>
        <p:spPr/>
        <p:txBody>
          <a:bodyPr/>
          <a:lstStyle/>
          <a:p>
            <a:fld id="{F302176B-0E47-46AC-8F43-DAB4B8A37D06}" type="slidenum">
              <a:rPr lang="tr-TR" smtClean="0"/>
              <a:t>‹#›</a:t>
            </a:fld>
            <a:endParaRPr lang="tr-TR" dirty="0"/>
          </a:p>
        </p:txBody>
      </p:sp>
    </p:spTree>
    <p:extLst>
      <p:ext uri="{BB962C8B-B14F-4D97-AF65-F5344CB8AC3E}">
        <p14:creationId xmlns:p14="http://schemas.microsoft.com/office/powerpoint/2010/main" val="650788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A23720DD-5B6D-40BF-8493-A6B52D484E6B}" type="datetimeFigureOut">
              <a:rPr lang="tr-TR" smtClean="0"/>
              <a:t>27.05.2021</a:t>
            </a:fld>
            <a:endParaRPr lang="tr-TR" dirty="0"/>
          </a:p>
        </p:txBody>
      </p:sp>
      <p:sp>
        <p:nvSpPr>
          <p:cNvPr id="4" name="Altbilgi Yer Tutucusu 3"/>
          <p:cNvSpPr>
            <a:spLocks noGrp="1"/>
          </p:cNvSpPr>
          <p:nvPr>
            <p:ph type="ftr" sz="quarter" idx="11"/>
          </p:nvPr>
        </p:nvSpPr>
        <p:spPr/>
        <p:txBody>
          <a:bodyPr/>
          <a:lstStyle/>
          <a:p>
            <a:endParaRPr lang="tr-TR" dirty="0"/>
          </a:p>
        </p:txBody>
      </p:sp>
      <p:sp>
        <p:nvSpPr>
          <p:cNvPr id="5" name="Slayt Numarası Yer Tutucusu 4"/>
          <p:cNvSpPr>
            <a:spLocks noGrp="1"/>
          </p:cNvSpPr>
          <p:nvPr>
            <p:ph type="sldNum" sz="quarter" idx="12"/>
          </p:nvPr>
        </p:nvSpPr>
        <p:spPr/>
        <p:txBody>
          <a:bodyPr/>
          <a:lstStyle/>
          <a:p>
            <a:fld id="{F302176B-0E47-46AC-8F43-DAB4B8A37D06}" type="slidenum">
              <a:rPr lang="tr-TR" smtClean="0"/>
              <a:t>‹#›</a:t>
            </a:fld>
            <a:endParaRPr lang="tr-TR" dirty="0"/>
          </a:p>
        </p:txBody>
      </p:sp>
    </p:spTree>
    <p:extLst>
      <p:ext uri="{BB962C8B-B14F-4D97-AF65-F5344CB8AC3E}">
        <p14:creationId xmlns:p14="http://schemas.microsoft.com/office/powerpoint/2010/main" val="2221249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t>27.05.2021</a:t>
            </a:fld>
            <a:endParaRPr lang="tr-TR" dirty="0"/>
          </a:p>
        </p:txBody>
      </p:sp>
      <p:sp>
        <p:nvSpPr>
          <p:cNvPr id="3" name="Altbilgi Yer Tutucusu 2"/>
          <p:cNvSpPr>
            <a:spLocks noGrp="1"/>
          </p:cNvSpPr>
          <p:nvPr>
            <p:ph type="ftr" sz="quarter" idx="11"/>
          </p:nvPr>
        </p:nvSpPr>
        <p:spPr/>
        <p:txBody>
          <a:bodyPr/>
          <a:lstStyle/>
          <a:p>
            <a:endParaRPr lang="tr-TR" dirty="0"/>
          </a:p>
        </p:txBody>
      </p:sp>
      <p:sp>
        <p:nvSpPr>
          <p:cNvPr id="4" name="Slayt Numarası Yer Tutucusu 3"/>
          <p:cNvSpPr>
            <a:spLocks noGrp="1"/>
          </p:cNvSpPr>
          <p:nvPr>
            <p:ph type="sldNum" sz="quarter" idx="12"/>
          </p:nvPr>
        </p:nvSpPr>
        <p:spPr/>
        <p:txBody>
          <a:bodyPr/>
          <a:lstStyle/>
          <a:p>
            <a:fld id="{F302176B-0E47-46AC-8F43-DAB4B8A37D06}" type="slidenum">
              <a:rPr lang="tr-TR" smtClean="0"/>
              <a:t>‹#›</a:t>
            </a:fld>
            <a:endParaRPr lang="tr-TR" dirty="0"/>
          </a:p>
        </p:txBody>
      </p:sp>
    </p:spTree>
    <p:extLst>
      <p:ext uri="{BB962C8B-B14F-4D97-AF65-F5344CB8AC3E}">
        <p14:creationId xmlns:p14="http://schemas.microsoft.com/office/powerpoint/2010/main" val="2352909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t>27.05.2021</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dirty="0"/>
          </a:p>
        </p:txBody>
      </p:sp>
    </p:spTree>
    <p:extLst>
      <p:ext uri="{BB962C8B-B14F-4D97-AF65-F5344CB8AC3E}">
        <p14:creationId xmlns:p14="http://schemas.microsoft.com/office/powerpoint/2010/main" val="2010232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t>27.05.2021</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dirty="0"/>
          </a:p>
        </p:txBody>
      </p:sp>
    </p:spTree>
    <p:extLst>
      <p:ext uri="{BB962C8B-B14F-4D97-AF65-F5344CB8AC3E}">
        <p14:creationId xmlns:p14="http://schemas.microsoft.com/office/powerpoint/2010/main" val="140101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27.05.2021</a:t>
            </a:fld>
            <a:endParaRPr lang="tr-TR" dirty="0"/>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dirty="0"/>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dirty="0"/>
          </a:p>
        </p:txBody>
      </p:sp>
    </p:spTree>
    <p:extLst>
      <p:ext uri="{BB962C8B-B14F-4D97-AF65-F5344CB8AC3E}">
        <p14:creationId xmlns:p14="http://schemas.microsoft.com/office/powerpoint/2010/main" val="415604388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908720"/>
            <a:ext cx="8486664" cy="1847055"/>
          </a:xfrm>
        </p:spPr>
        <p:txBody>
          <a:bodyPr>
            <a:normAutofit/>
          </a:bodyPr>
          <a:lstStyle/>
          <a:p>
            <a:r>
              <a:rPr lang="tr-TR" b="1" i="1" dirty="0" smtClean="0">
                <a:solidFill>
                  <a:srgbClr val="FF0000"/>
                </a:solidFill>
                <a:latin typeface="Andalus" pitchFamily="18" charset="-78"/>
                <a:cs typeface="Andalus" pitchFamily="18" charset="-78"/>
              </a:rPr>
              <a:t>ÇOCUK VE OYUN</a:t>
            </a:r>
            <a:endParaRPr lang="tr-TR" b="1" i="1" dirty="0">
              <a:solidFill>
                <a:srgbClr val="FF0000"/>
              </a:solidFill>
              <a:latin typeface="Andalus" pitchFamily="18" charset="-78"/>
              <a:cs typeface="Andalus" pitchFamily="18" charset="-78"/>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4828" y="2924944"/>
            <a:ext cx="4253191" cy="2983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descr="D:\REHBERLİK\aydede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3827"/>
            <a:ext cx="916749"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5861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1840" y="1961456"/>
            <a:ext cx="5688632" cy="4896544"/>
          </a:xfrm>
        </p:spPr>
        <p:txBody>
          <a:bodyPr>
            <a:normAutofit/>
          </a:bodyPr>
          <a:lstStyle/>
          <a:p>
            <a:pPr algn="just">
              <a:buFont typeface="Wingdings" pitchFamily="2" charset="2"/>
              <a:buChar char="ü"/>
            </a:pPr>
            <a:r>
              <a:rPr lang="tr-TR" sz="2000" dirty="0" smtClean="0">
                <a:latin typeface="Andalus" pitchFamily="18" charset="-78"/>
                <a:cs typeface="Andalus" pitchFamily="18" charset="-78"/>
              </a:rPr>
              <a:t>Babaların </a:t>
            </a:r>
            <a:r>
              <a:rPr lang="tr-TR" sz="2000" dirty="0">
                <a:latin typeface="Andalus" pitchFamily="18" charset="-78"/>
                <a:cs typeface="Andalus" pitchFamily="18" charset="-78"/>
              </a:rPr>
              <a:t>oyunlar esnasında çocuğu güvenli sınırlar içerisinde cesaretlendiren tutumları </a:t>
            </a:r>
            <a:r>
              <a:rPr lang="tr-TR" sz="2000" dirty="0">
                <a:solidFill>
                  <a:srgbClr val="FF0000"/>
                </a:solidFill>
                <a:latin typeface="Andalus" pitchFamily="18" charset="-78"/>
                <a:cs typeface="Andalus" pitchFamily="18" charset="-78"/>
              </a:rPr>
              <a:t>çocukların ileriki yaşamlarında çevreyle ilişki kurma, kendilerini güvende hissetme, problem çözme ve stresle başa çıkma yetenekleri açısından oldukça faydalı. </a:t>
            </a:r>
            <a:r>
              <a:rPr lang="tr-TR" sz="2000" dirty="0">
                <a:latin typeface="Andalus" pitchFamily="18" charset="-78"/>
                <a:cs typeface="Andalus" pitchFamily="18" charset="-78"/>
              </a:rPr>
              <a:t>Babanın oyun esnasında çocukla etkileşimi, çocuğu risk almaya teşvik ediyor. Oyun, çocukların bedenlerini kontrol etmeleri, risk almaları ve uzun vadede daha azimli olmaları için teşvik ediyor. Anneler çocuklara güvende ve korundukları hissini verirken, babaların rolü ise “Evet, dünya güvenli. Git ve keşfet!” demekle eşdeğer. Bu da çocukları cesaretlendirerek hayata atılmaları ve yeni ilişkiler kurmaları için teşvik edici oluyor.</a:t>
            </a:r>
            <a:endParaRPr lang="tr-TR" sz="2000" dirty="0" smtClean="0">
              <a:latin typeface="Andalus" pitchFamily="18" charset="-78"/>
              <a:cs typeface="Andalus" pitchFamily="18" charset="-78"/>
            </a:endParaRPr>
          </a:p>
        </p:txBody>
      </p:sp>
      <p:pic>
        <p:nvPicPr>
          <p:cNvPr id="6" name="Picture 5" descr="D:\REHBERLİK\aydede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63827"/>
            <a:ext cx="916749" cy="1296144"/>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048" y="1961456"/>
            <a:ext cx="2771217"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54235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1115616" y="404664"/>
            <a:ext cx="7848872" cy="1224136"/>
          </a:xfrm>
        </p:spPr>
        <p:txBody>
          <a:bodyPr>
            <a:noAutofit/>
          </a:bodyPr>
          <a:lstStyle/>
          <a:p>
            <a:pPr algn="l"/>
            <a:r>
              <a:rPr lang="tr-TR" sz="2400" dirty="0" smtClean="0">
                <a:solidFill>
                  <a:srgbClr val="0070C0"/>
                </a:solidFill>
                <a:latin typeface="Calisto MT" panose="02040603050505030304" pitchFamily="18" charset="0"/>
                <a:cs typeface="Andalus"/>
              </a:rPr>
              <a:t>Çocuklarınızla Evde Oynayabileceğiniz Oyun Önerileri</a:t>
            </a:r>
            <a:endParaRPr lang="tr-TR" sz="2400" dirty="0">
              <a:solidFill>
                <a:srgbClr val="0070C0"/>
              </a:solidFill>
              <a:latin typeface="Calisto MT" panose="02040603050505030304" pitchFamily="18" charset="0"/>
              <a:cs typeface="Andalus"/>
            </a:endParaRPr>
          </a:p>
        </p:txBody>
      </p:sp>
      <p:sp>
        <p:nvSpPr>
          <p:cNvPr id="3" name="İçerik Yer Tutucusu 2"/>
          <p:cNvSpPr>
            <a:spLocks noGrp="1"/>
          </p:cNvSpPr>
          <p:nvPr>
            <p:ph idx="1"/>
          </p:nvPr>
        </p:nvSpPr>
        <p:spPr>
          <a:xfrm>
            <a:off x="395536" y="1844824"/>
            <a:ext cx="8568952" cy="4896544"/>
          </a:xfrm>
        </p:spPr>
        <p:txBody>
          <a:bodyPr>
            <a:normAutofit/>
          </a:bodyPr>
          <a:lstStyle/>
          <a:p>
            <a:pPr algn="just">
              <a:buFont typeface="Wingdings" pitchFamily="2" charset="2"/>
              <a:buChar char="ü"/>
            </a:pPr>
            <a:r>
              <a:rPr lang="tr-TR" sz="2000" dirty="0">
                <a:solidFill>
                  <a:srgbClr val="FF0000"/>
                </a:solidFill>
                <a:latin typeface="Andalus" pitchFamily="18" charset="-78"/>
                <a:cs typeface="Andalus" pitchFamily="18" charset="-78"/>
              </a:rPr>
              <a:t>AŞÇILIK OYUNU: </a:t>
            </a:r>
            <a:r>
              <a:rPr lang="tr-TR" sz="2000" dirty="0">
                <a:latin typeface="Andalus" pitchFamily="18" charset="-78"/>
                <a:cs typeface="Andalus" pitchFamily="18" charset="-78"/>
              </a:rPr>
              <a:t>Özellikle çalışan anne babalar için çocuklarıyla yemek pişirmek, eğlenceli ve yaratıcı zaman geçirmeyi sağlayan uygun bir ev aktivitesidir. Çocuklara malzemeleri yerleştirmeleri, organize etmeleri veya eksiklik olup olmadığını kontrol etmeleri gibi küçük görevler verilebilir. Böylece çocukta plan yapabilme ve sorumluluk alabilme yetisinde olumlu gelişmeler gözlenir. Yaş grubu uygun olan çocuklarda, bazı sebzeleri kesmeye yardım etmeleri motor gelişim açısından faydalı olacaktır.</a:t>
            </a:r>
          </a:p>
          <a:p>
            <a:pPr algn="just">
              <a:buFont typeface="Wingdings" pitchFamily="2" charset="2"/>
              <a:buChar char="ü"/>
            </a:pPr>
            <a:endParaRPr lang="tr-TR" sz="2000" dirty="0">
              <a:latin typeface="Andalus" pitchFamily="18" charset="-78"/>
              <a:cs typeface="Andalus" pitchFamily="18" charset="-78"/>
            </a:endParaRPr>
          </a:p>
          <a:p>
            <a:pPr algn="just">
              <a:buFont typeface="Wingdings" pitchFamily="2" charset="2"/>
              <a:buChar char="ü"/>
            </a:pPr>
            <a:r>
              <a:rPr lang="tr-TR" sz="2000" dirty="0">
                <a:solidFill>
                  <a:srgbClr val="FF0000"/>
                </a:solidFill>
                <a:latin typeface="Andalus" pitchFamily="18" charset="-78"/>
                <a:cs typeface="Andalus" pitchFamily="18" charset="-78"/>
              </a:rPr>
              <a:t>KUTU OYUNLARI: </a:t>
            </a:r>
            <a:r>
              <a:rPr lang="tr-TR" sz="2000" dirty="0">
                <a:latin typeface="Andalus" pitchFamily="18" charset="-78"/>
                <a:cs typeface="Andalus" pitchFamily="18" charset="-78"/>
              </a:rPr>
              <a:t>Her yaş grubuyla oynanacak ve keyifli zaman geçirmeyi sağlayacak aktivitelerden bir de kutu oyunlarıdır. Çocuk rekabet duygusunu ve bununla nasıl baş edebileceğini öğrenir. Bunun yanı sıra dikkat becerisini geliştirir ve kurallara uyma konusunda da daha başarılı olur.</a:t>
            </a:r>
            <a:endParaRPr lang="tr-TR" sz="2000" dirty="0" smtClean="0">
              <a:latin typeface="Andalus" pitchFamily="18" charset="-78"/>
              <a:cs typeface="Andalus" pitchFamily="18" charset="-78"/>
            </a:endParaRPr>
          </a:p>
        </p:txBody>
      </p:sp>
      <p:pic>
        <p:nvPicPr>
          <p:cNvPr id="6" name="Picture 5" descr="D:\REHBERLİK\aydede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63827"/>
            <a:ext cx="916749"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68303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2132856"/>
            <a:ext cx="8568952" cy="3888432"/>
          </a:xfrm>
        </p:spPr>
        <p:txBody>
          <a:bodyPr>
            <a:normAutofit/>
          </a:bodyPr>
          <a:lstStyle/>
          <a:p>
            <a:pPr algn="just">
              <a:buFont typeface="Wingdings" pitchFamily="2" charset="2"/>
              <a:buChar char="ü"/>
            </a:pPr>
            <a:r>
              <a:rPr lang="tr-TR" sz="2000" dirty="0">
                <a:solidFill>
                  <a:srgbClr val="FF0000"/>
                </a:solidFill>
                <a:latin typeface="Andalus" pitchFamily="18" charset="-78"/>
                <a:cs typeface="Andalus" pitchFamily="18" charset="-78"/>
              </a:rPr>
              <a:t>HİKÂYE ANLATMA: </a:t>
            </a:r>
            <a:r>
              <a:rPr lang="tr-TR" sz="2000" dirty="0">
                <a:latin typeface="Andalus" pitchFamily="18" charset="-78"/>
                <a:cs typeface="Andalus" pitchFamily="18" charset="-78"/>
              </a:rPr>
              <a:t>Çocuğa bir hikâye okunur. Ardından aklında kalanları ifade etmesi beklenir. Alternatif bir yol olarak, kendisi kahramanların yerinde olsaydı nasıl davranabileceği sorulabilir. Bu oyun, zihinsel bir pratik yapma fırsatı verdiği gibi dil gelişimine katkıda bulunur</a:t>
            </a:r>
            <a:r>
              <a:rPr lang="tr-TR" sz="2000" dirty="0" smtClean="0">
                <a:latin typeface="Andalus" pitchFamily="18" charset="-78"/>
                <a:cs typeface="Andalus" pitchFamily="18" charset="-78"/>
              </a:rPr>
              <a:t>.</a:t>
            </a:r>
            <a:endParaRPr lang="tr-TR" sz="2000" dirty="0">
              <a:latin typeface="Andalus" pitchFamily="18" charset="-78"/>
              <a:cs typeface="Andalus" pitchFamily="18" charset="-78"/>
            </a:endParaRPr>
          </a:p>
          <a:p>
            <a:pPr algn="just">
              <a:buFont typeface="Wingdings" pitchFamily="2" charset="2"/>
              <a:buChar char="ü"/>
            </a:pPr>
            <a:r>
              <a:rPr lang="tr-TR" sz="2000" dirty="0">
                <a:solidFill>
                  <a:srgbClr val="FF0000"/>
                </a:solidFill>
                <a:latin typeface="Andalus" pitchFamily="18" charset="-78"/>
                <a:cs typeface="Andalus" pitchFamily="18" charset="-78"/>
              </a:rPr>
              <a:t>GAZETE OLUŞTURMA:</a:t>
            </a:r>
            <a:r>
              <a:rPr lang="tr-TR" sz="2000" dirty="0">
                <a:latin typeface="Andalus" pitchFamily="18" charset="-78"/>
                <a:cs typeface="Andalus" pitchFamily="18" charset="-78"/>
              </a:rPr>
              <a:t> Daha çok okul öncesi yaş grubuyla oynanacak oyunlardan biri olarak değerlendirilebilir. O günkü gazetenin ilgi çekici fotoğrafları çocuk tarafından kesilir ve bir kâğıda yapıştırılır. Böylece çocuğun ince motor becerileri kuvvetlenmiş olur</a:t>
            </a:r>
            <a:r>
              <a:rPr lang="tr-TR" sz="2000" dirty="0" smtClean="0">
                <a:latin typeface="Andalus" pitchFamily="18" charset="-78"/>
                <a:cs typeface="Andalus" pitchFamily="18" charset="-78"/>
              </a:rPr>
              <a:t>.</a:t>
            </a:r>
            <a:endParaRPr lang="tr-TR" sz="2000" dirty="0">
              <a:latin typeface="Andalus" pitchFamily="18" charset="-78"/>
              <a:cs typeface="Andalus" pitchFamily="18" charset="-78"/>
            </a:endParaRPr>
          </a:p>
          <a:p>
            <a:pPr algn="just">
              <a:buFont typeface="Wingdings" pitchFamily="2" charset="2"/>
              <a:buChar char="ü"/>
            </a:pPr>
            <a:r>
              <a:rPr lang="tr-TR" sz="2000" dirty="0">
                <a:solidFill>
                  <a:srgbClr val="FF0000"/>
                </a:solidFill>
                <a:latin typeface="Andalus" pitchFamily="18" charset="-78"/>
                <a:cs typeface="Andalus" pitchFamily="18" charset="-78"/>
              </a:rPr>
              <a:t>BLOKLARLA OYNAMA: </a:t>
            </a:r>
            <a:r>
              <a:rPr lang="tr-TR" sz="2000" dirty="0">
                <a:latin typeface="Andalus" pitchFamily="18" charset="-78"/>
                <a:cs typeface="Andalus" pitchFamily="18" charset="-78"/>
              </a:rPr>
              <a:t>Okul öncesi gruba uygun bir oyun da bloklarla oynamaktır. Bloklarla oynamak çocuğun motor becerilerini, nesneyi tanımalarını ve dikkat yetilerini kuvvetlendirir.</a:t>
            </a:r>
            <a:endParaRPr lang="tr-TR" sz="2000" dirty="0" smtClean="0">
              <a:latin typeface="Andalus" pitchFamily="18" charset="-78"/>
              <a:cs typeface="Andalus" pitchFamily="18" charset="-78"/>
            </a:endParaRPr>
          </a:p>
        </p:txBody>
      </p:sp>
      <p:pic>
        <p:nvPicPr>
          <p:cNvPr id="6" name="Picture 5" descr="D:\REHBERLİK\aydede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63827"/>
            <a:ext cx="916749"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62126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844824"/>
            <a:ext cx="8568952" cy="4896544"/>
          </a:xfrm>
        </p:spPr>
        <p:txBody>
          <a:bodyPr>
            <a:normAutofit lnSpcReduction="10000"/>
          </a:bodyPr>
          <a:lstStyle/>
          <a:p>
            <a:pPr algn="just">
              <a:buFont typeface="Wingdings" pitchFamily="2" charset="2"/>
              <a:buChar char="ü"/>
            </a:pPr>
            <a:r>
              <a:rPr lang="tr-TR" sz="2000" dirty="0">
                <a:solidFill>
                  <a:srgbClr val="FF0000"/>
                </a:solidFill>
                <a:latin typeface="Andalus" pitchFamily="18" charset="-78"/>
                <a:cs typeface="Andalus" pitchFamily="18" charset="-78"/>
              </a:rPr>
              <a:t>PUZZLE YAPMAK: </a:t>
            </a:r>
            <a:r>
              <a:rPr lang="tr-TR" sz="2000" dirty="0">
                <a:latin typeface="Andalus" pitchFamily="18" charset="-78"/>
                <a:cs typeface="Andalus" pitchFamily="18" charset="-78"/>
              </a:rPr>
              <a:t>Çocuğun yaşına göre parça sayısı değişen </a:t>
            </a:r>
            <a:r>
              <a:rPr lang="tr-TR" sz="2000" dirty="0" err="1">
                <a:latin typeface="Andalus" pitchFamily="18" charset="-78"/>
                <a:cs typeface="Andalus" pitchFamily="18" charset="-78"/>
              </a:rPr>
              <a:t>puzzle’lar</a:t>
            </a:r>
            <a:r>
              <a:rPr lang="tr-TR" sz="2000" dirty="0">
                <a:latin typeface="Andalus" pitchFamily="18" charset="-78"/>
                <a:cs typeface="Andalus" pitchFamily="18" charset="-78"/>
              </a:rPr>
              <a:t> alınabilir ve ailece tamamlamaya çalışılabilir. Heyecanı arttıran </a:t>
            </a:r>
            <a:r>
              <a:rPr lang="tr-TR" sz="2000" dirty="0" err="1">
                <a:latin typeface="Andalus" pitchFamily="18" charset="-78"/>
                <a:cs typeface="Andalus" pitchFamily="18" charset="-78"/>
              </a:rPr>
              <a:t>puzzle</a:t>
            </a:r>
            <a:r>
              <a:rPr lang="tr-TR" sz="2000" dirty="0">
                <a:latin typeface="Andalus" pitchFamily="18" charset="-78"/>
                <a:cs typeface="Andalus" pitchFamily="18" charset="-78"/>
              </a:rPr>
              <a:t> oyunları ile böylece tüm ailenin aynı amaç etrafında buluştuğu bir ” takım çalışması ” yaratılmış olur. Puzzle yapmak, çocuğun dikkatini geliştiren bir oyundur</a:t>
            </a:r>
            <a:r>
              <a:rPr lang="tr-TR" sz="2000" dirty="0" smtClean="0">
                <a:latin typeface="Andalus" pitchFamily="18" charset="-78"/>
                <a:cs typeface="Andalus" pitchFamily="18" charset="-78"/>
              </a:rPr>
              <a:t>.</a:t>
            </a:r>
            <a:endParaRPr lang="tr-TR" sz="2000" dirty="0">
              <a:latin typeface="Andalus" pitchFamily="18" charset="-78"/>
              <a:cs typeface="Andalus" pitchFamily="18" charset="-78"/>
            </a:endParaRPr>
          </a:p>
          <a:p>
            <a:pPr algn="just">
              <a:buFont typeface="Wingdings" pitchFamily="2" charset="2"/>
              <a:buChar char="ü"/>
            </a:pPr>
            <a:r>
              <a:rPr lang="tr-TR" sz="2000" dirty="0">
                <a:solidFill>
                  <a:srgbClr val="FF0000"/>
                </a:solidFill>
                <a:latin typeface="Andalus" pitchFamily="18" charset="-78"/>
                <a:cs typeface="Andalus" pitchFamily="18" charset="-78"/>
              </a:rPr>
              <a:t>SİNEMA GÜNÜ: </a:t>
            </a:r>
            <a:r>
              <a:rPr lang="tr-TR" sz="2000" dirty="0">
                <a:latin typeface="Andalus" pitchFamily="18" charset="-78"/>
                <a:cs typeface="Andalus" pitchFamily="18" charset="-78"/>
              </a:rPr>
              <a:t>Haftada bir ya da ailenin tercihine göre daha fazla olmak üzere, çocuğun yaşına uygun bir film alınarak evde izlenebilir ve o gün ” Sinema Günü” ilan edilebilir. Daha sonra da yaşına uygun olarak çocukla filmin senaryosu tartışılıp, eleştirilebilir. Kendisi senarist ve yönetmen olsaydı filmin kurgusunu nasıl yapardı gibi bir sohbete girilebilir. Ya da kendisine bir film yapma imkânı verilseydi, nasıl bir film yapardı gibi hayal dünyasına yönelik sorular sorulabilir</a:t>
            </a:r>
            <a:r>
              <a:rPr lang="tr-TR" sz="2000" dirty="0" smtClean="0">
                <a:latin typeface="Andalus" pitchFamily="18" charset="-78"/>
                <a:cs typeface="Andalus" pitchFamily="18" charset="-78"/>
              </a:rPr>
              <a:t>.</a:t>
            </a:r>
            <a:endParaRPr lang="tr-TR" sz="2000" dirty="0">
              <a:latin typeface="Andalus" pitchFamily="18" charset="-78"/>
              <a:cs typeface="Andalus" pitchFamily="18" charset="-78"/>
            </a:endParaRPr>
          </a:p>
          <a:p>
            <a:pPr algn="just">
              <a:buFont typeface="Wingdings" pitchFamily="2" charset="2"/>
              <a:buChar char="ü"/>
            </a:pPr>
            <a:r>
              <a:rPr lang="tr-TR" sz="2000" dirty="0">
                <a:solidFill>
                  <a:srgbClr val="FF0000"/>
                </a:solidFill>
                <a:latin typeface="Andalus" pitchFamily="18" charset="-78"/>
                <a:cs typeface="Andalus" pitchFamily="18" charset="-78"/>
              </a:rPr>
              <a:t>KİTAP OKUMA SAATİ: </a:t>
            </a:r>
            <a:r>
              <a:rPr lang="tr-TR" sz="2000" dirty="0">
                <a:latin typeface="Andalus" pitchFamily="18" charset="-78"/>
                <a:cs typeface="Andalus" pitchFamily="18" charset="-78"/>
              </a:rPr>
              <a:t>Akşamın herhangi bir saati, tüm bireyler tarafından alınan ortak bir kararla “Kitap okuma saati” olarak belirlenebilir ve ailenin her bireyi kendi kitabını okur. Böylece kitap okumak konusunda ebeveynler çocuklarına model olurlar ve günün bir saati anlamlı bir etkinlikle geçirilmiş olunur.</a:t>
            </a:r>
            <a:r>
              <a:rPr lang="tr-TR" sz="2000" dirty="0" smtClean="0">
                <a:latin typeface="Andalus" pitchFamily="18" charset="-78"/>
                <a:cs typeface="Andalus" pitchFamily="18" charset="-78"/>
              </a:rPr>
              <a:t>.</a:t>
            </a:r>
          </a:p>
        </p:txBody>
      </p:sp>
      <p:pic>
        <p:nvPicPr>
          <p:cNvPr id="6" name="Picture 5" descr="D:\REHBERLİK\aydede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63827"/>
            <a:ext cx="916749"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96720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24253" y="249652"/>
            <a:ext cx="4987907" cy="1296145"/>
          </a:xfrm>
        </p:spPr>
        <p:txBody>
          <a:bodyPr>
            <a:normAutofit fontScale="90000"/>
          </a:bodyPr>
          <a:lstStyle/>
          <a:p>
            <a:r>
              <a:rPr lang="tr-TR" sz="3600" dirty="0" smtClean="0">
                <a:solidFill>
                  <a:srgbClr val="0070C0"/>
                </a:solidFill>
                <a:latin typeface="Andalus" pitchFamily="18" charset="-78"/>
                <a:cs typeface="Andalus" pitchFamily="18" charset="-78"/>
              </a:rPr>
              <a:t>Yaşa Göre Oyun Ve Oyuncak </a:t>
            </a:r>
            <a:br>
              <a:rPr lang="tr-TR" sz="3600" dirty="0" smtClean="0">
                <a:solidFill>
                  <a:srgbClr val="0070C0"/>
                </a:solidFill>
                <a:latin typeface="Andalus" pitchFamily="18" charset="-78"/>
                <a:cs typeface="Andalus" pitchFamily="18" charset="-78"/>
              </a:rPr>
            </a:br>
            <a:r>
              <a:rPr lang="tr-TR" sz="3600" dirty="0" smtClean="0">
                <a:solidFill>
                  <a:srgbClr val="0070C0"/>
                </a:solidFill>
                <a:latin typeface="Andalus" pitchFamily="18" charset="-78"/>
                <a:cs typeface="Andalus" pitchFamily="18" charset="-78"/>
              </a:rPr>
              <a:t>Seçimi</a:t>
            </a:r>
            <a:endParaRPr lang="tr-TR" sz="3600" dirty="0">
              <a:solidFill>
                <a:srgbClr val="0070C0"/>
              </a:solidFill>
              <a:latin typeface="Andalus" pitchFamily="18" charset="-78"/>
              <a:cs typeface="Andalus" pitchFamily="18" charset="-78"/>
            </a:endParaRPr>
          </a:p>
        </p:txBody>
      </p:sp>
      <p:sp>
        <p:nvSpPr>
          <p:cNvPr id="3" name="İçerik Yer Tutucusu 2"/>
          <p:cNvSpPr>
            <a:spLocks noGrp="1"/>
          </p:cNvSpPr>
          <p:nvPr>
            <p:ph idx="1"/>
          </p:nvPr>
        </p:nvSpPr>
        <p:spPr>
          <a:xfrm>
            <a:off x="107504" y="1484784"/>
            <a:ext cx="8856984" cy="5256584"/>
          </a:xfrm>
        </p:spPr>
        <p:txBody>
          <a:bodyPr>
            <a:normAutofit/>
          </a:bodyPr>
          <a:lstStyle/>
          <a:p>
            <a:pPr marL="0" indent="0" algn="just">
              <a:buNone/>
            </a:pPr>
            <a:r>
              <a:rPr lang="tr-TR" sz="2000" dirty="0" smtClean="0">
                <a:solidFill>
                  <a:srgbClr val="FF0000"/>
                </a:solidFill>
                <a:latin typeface="Andalus" pitchFamily="18" charset="-78"/>
                <a:cs typeface="Andalus" pitchFamily="18" charset="-78"/>
              </a:rPr>
              <a:t>0-6 </a:t>
            </a:r>
            <a:r>
              <a:rPr lang="tr-TR" sz="2000" dirty="0">
                <a:solidFill>
                  <a:srgbClr val="FF0000"/>
                </a:solidFill>
                <a:latin typeface="Andalus" pitchFamily="18" charset="-78"/>
                <a:cs typeface="Andalus" pitchFamily="18" charset="-78"/>
              </a:rPr>
              <a:t>ay:</a:t>
            </a:r>
            <a:r>
              <a:rPr lang="tr-TR" sz="2000" dirty="0">
                <a:latin typeface="Andalus" pitchFamily="18" charset="-78"/>
                <a:cs typeface="Andalus" pitchFamily="18" charset="-78"/>
              </a:rPr>
              <a:t> </a:t>
            </a:r>
            <a:endParaRPr lang="tr-TR" sz="2000" dirty="0" smtClean="0">
              <a:latin typeface="Andalus" pitchFamily="18" charset="-78"/>
              <a:cs typeface="Andalus" pitchFamily="18" charset="-78"/>
            </a:endParaRPr>
          </a:p>
          <a:p>
            <a:pPr algn="just">
              <a:buFont typeface="Wingdings" pitchFamily="2" charset="2"/>
              <a:buChar char="ü"/>
            </a:pPr>
            <a:r>
              <a:rPr lang="tr-TR" sz="2000" dirty="0" smtClean="0">
                <a:solidFill>
                  <a:srgbClr val="FF0000"/>
                </a:solidFill>
                <a:latin typeface="Andalus" pitchFamily="18" charset="-78"/>
                <a:cs typeface="Andalus" pitchFamily="18" charset="-78"/>
              </a:rPr>
              <a:t>Diş </a:t>
            </a:r>
            <a:r>
              <a:rPr lang="tr-TR" sz="2000" dirty="0">
                <a:solidFill>
                  <a:srgbClr val="FF0000"/>
                </a:solidFill>
                <a:latin typeface="Andalus" pitchFamily="18" charset="-78"/>
                <a:cs typeface="Andalus" pitchFamily="18" charset="-78"/>
              </a:rPr>
              <a:t>kaşıyıcılar ve yumuşak oyuncaklar; </a:t>
            </a:r>
            <a:r>
              <a:rPr lang="tr-TR" sz="2000" dirty="0">
                <a:latin typeface="Andalus" pitchFamily="18" charset="-78"/>
                <a:cs typeface="Andalus" pitchFamily="18" charset="-78"/>
              </a:rPr>
              <a:t>0-6 ay arası bebekler nesneleri ağız yoluyla keşfetmek isterler. Bu nedenle seçilen oyuncaklar daha çok yumuşak, kolayca temizlenebilen, sağlıklı malzemelerden üretilmelidir. Oyuncakların parlak ve canlı renklerden oluşması çocuğun ilgisini çekmesi için önemlidir</a:t>
            </a:r>
            <a:r>
              <a:rPr lang="tr-TR" sz="2000" dirty="0" smtClean="0">
                <a:latin typeface="Andalus" pitchFamily="18" charset="-78"/>
                <a:cs typeface="Andalus" pitchFamily="18" charset="-78"/>
              </a:rPr>
              <a:t>.</a:t>
            </a:r>
            <a:endParaRPr lang="tr-TR" sz="2000" dirty="0">
              <a:latin typeface="Andalus" pitchFamily="18" charset="-78"/>
              <a:cs typeface="Andalus" pitchFamily="18" charset="-78"/>
            </a:endParaRPr>
          </a:p>
          <a:p>
            <a:pPr algn="just">
              <a:buFont typeface="Wingdings" pitchFamily="2" charset="2"/>
              <a:buChar char="ü"/>
            </a:pPr>
            <a:r>
              <a:rPr lang="tr-TR" sz="2000" dirty="0">
                <a:solidFill>
                  <a:srgbClr val="FF0000"/>
                </a:solidFill>
                <a:latin typeface="Andalus" pitchFamily="18" charset="-78"/>
                <a:cs typeface="Andalus" pitchFamily="18" charset="-78"/>
              </a:rPr>
              <a:t>Ses çıkaran oyuncaklar; </a:t>
            </a:r>
            <a:r>
              <a:rPr lang="tr-TR" sz="2000" dirty="0">
                <a:latin typeface="Andalus" pitchFamily="18" charset="-78"/>
                <a:cs typeface="Andalus" pitchFamily="18" charset="-78"/>
              </a:rPr>
              <a:t>Yeni doğan bebekler zaman geçtikçe çevresindeki seslere dikkatini vermeye başlarlar. Bu nedenle hışırtılı bez kitaplar, çıngıraklı ve marakas benzeri müzikli oyuncaklar bu dönem için uygundur</a:t>
            </a:r>
            <a:r>
              <a:rPr lang="tr-TR" sz="2000" dirty="0" smtClean="0">
                <a:latin typeface="Andalus" pitchFamily="18" charset="-78"/>
                <a:cs typeface="Andalus" pitchFamily="18" charset="-78"/>
              </a:rPr>
              <a:t>.</a:t>
            </a:r>
            <a:endParaRPr lang="tr-TR" sz="2000" dirty="0">
              <a:latin typeface="Andalus" pitchFamily="18" charset="-78"/>
              <a:cs typeface="Andalus" pitchFamily="18" charset="-78"/>
            </a:endParaRPr>
          </a:p>
          <a:p>
            <a:pPr algn="just">
              <a:buFont typeface="Wingdings" pitchFamily="2" charset="2"/>
              <a:buChar char="ü"/>
            </a:pPr>
            <a:r>
              <a:rPr lang="tr-TR" sz="2000" dirty="0">
                <a:solidFill>
                  <a:srgbClr val="FF0000"/>
                </a:solidFill>
                <a:latin typeface="Andalus" pitchFamily="18" charset="-78"/>
                <a:cs typeface="Andalus" pitchFamily="18" charset="-78"/>
              </a:rPr>
              <a:t>Duyusal oyun ve oyuncaklar; </a:t>
            </a:r>
            <a:r>
              <a:rPr lang="tr-TR" sz="2000" dirty="0">
                <a:latin typeface="Andalus" pitchFamily="18" charset="-78"/>
                <a:cs typeface="Andalus" pitchFamily="18" charset="-78"/>
              </a:rPr>
              <a:t>Çocuğun sinir sisteminin ve zihinsel fonksiyonlarının gelişimini destekleyen, duyuları harekete geçiren oyun ve oyuncaklardır. Yağ ile bebeğe yapılan masajlar, titreşimli nesneler, farklı yüzeylere dokunma (pamuk, kum, topak, tıraş köpüğü, sulu oyunlar) gibi etkinlikler bu yaş dönemine örnek gösterilebilir</a:t>
            </a:r>
            <a:r>
              <a:rPr lang="tr-TR" sz="2000" dirty="0" smtClean="0">
                <a:latin typeface="Andalus" pitchFamily="18" charset="-78"/>
                <a:cs typeface="Andalus" pitchFamily="18" charset="-78"/>
              </a:rPr>
              <a:t>.</a:t>
            </a:r>
            <a:endParaRPr lang="tr-TR" sz="2000" dirty="0">
              <a:latin typeface="Andalus" pitchFamily="18" charset="-78"/>
              <a:cs typeface="Andalus" pitchFamily="18" charset="-78"/>
            </a:endParaRPr>
          </a:p>
          <a:p>
            <a:pPr algn="just">
              <a:buFont typeface="Wingdings" pitchFamily="2" charset="2"/>
              <a:buChar char="ü"/>
            </a:pPr>
            <a:r>
              <a:rPr lang="tr-TR" sz="2000" dirty="0">
                <a:latin typeface="Andalus" pitchFamily="18" charset="-78"/>
                <a:cs typeface="Andalus" pitchFamily="18" charset="-78"/>
              </a:rPr>
              <a:t>Çocuğun yatar pozisyonda görüp uzanabileceği renkli, yumuşak ve sallanan oyuncaklardan oluşan oyun halıları, birbirine geçen halkalar, renkli küpler ve toplar da bu dönem için uygun gösterilebilir.</a:t>
            </a:r>
            <a:endParaRPr lang="tr-TR" sz="2000" dirty="0" smtClean="0">
              <a:latin typeface="Andalus" pitchFamily="18" charset="-78"/>
              <a:cs typeface="Andalus" pitchFamily="18" charset="-78"/>
            </a:endParaRPr>
          </a:p>
        </p:txBody>
      </p:sp>
      <p:pic>
        <p:nvPicPr>
          <p:cNvPr id="6" name="Picture 5" descr="D:\REHBERLİK\aydede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63827"/>
            <a:ext cx="916749" cy="129614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88100"/>
            <a:ext cx="2828925"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02963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1628800"/>
            <a:ext cx="8928992" cy="5093366"/>
          </a:xfrm>
        </p:spPr>
        <p:txBody>
          <a:bodyPr>
            <a:normAutofit/>
          </a:bodyPr>
          <a:lstStyle/>
          <a:p>
            <a:pPr marL="0" indent="0" algn="just">
              <a:buNone/>
            </a:pPr>
            <a:r>
              <a:rPr lang="tr-TR" sz="2000" dirty="0">
                <a:solidFill>
                  <a:srgbClr val="FF0000"/>
                </a:solidFill>
                <a:latin typeface="Andalus" pitchFamily="18" charset="-78"/>
                <a:cs typeface="Andalus" pitchFamily="18" charset="-78"/>
              </a:rPr>
              <a:t>6-12 ay: </a:t>
            </a:r>
            <a:endParaRPr lang="tr-TR" sz="2000" dirty="0" smtClean="0">
              <a:solidFill>
                <a:srgbClr val="FF0000"/>
              </a:solidFill>
              <a:latin typeface="Andalus" pitchFamily="18" charset="-78"/>
              <a:cs typeface="Andalus" pitchFamily="18" charset="-78"/>
            </a:endParaRPr>
          </a:p>
          <a:p>
            <a:pPr algn="just">
              <a:buFont typeface="Wingdings" pitchFamily="2" charset="2"/>
              <a:buChar char="ü"/>
            </a:pPr>
            <a:r>
              <a:rPr lang="tr-TR" sz="2000" dirty="0" smtClean="0">
                <a:solidFill>
                  <a:srgbClr val="FF0000"/>
                </a:solidFill>
                <a:latin typeface="Andalus" pitchFamily="18" charset="-78"/>
                <a:cs typeface="Andalus" pitchFamily="18" charset="-78"/>
              </a:rPr>
              <a:t>Yumuşak </a:t>
            </a:r>
            <a:r>
              <a:rPr lang="tr-TR" sz="2000" dirty="0">
                <a:solidFill>
                  <a:srgbClr val="FF0000"/>
                </a:solidFill>
                <a:latin typeface="Andalus" pitchFamily="18" charset="-78"/>
                <a:cs typeface="Andalus" pitchFamily="18" charset="-78"/>
              </a:rPr>
              <a:t>oyuncaklar; </a:t>
            </a:r>
            <a:r>
              <a:rPr lang="tr-TR" sz="2000" dirty="0">
                <a:latin typeface="Andalus" pitchFamily="18" charset="-78"/>
                <a:cs typeface="Andalus" pitchFamily="18" charset="-78"/>
              </a:rPr>
              <a:t>Bu dönemde bebeklerin tutma, bırakma, atma becerileri ön plandadır. Bunun için seçilen oyuncakların sağlam, kırılmaz ve yumuşak olması önemlidir</a:t>
            </a:r>
            <a:r>
              <a:rPr lang="tr-TR" sz="2000" dirty="0" smtClean="0">
                <a:latin typeface="Andalus" pitchFamily="18" charset="-78"/>
                <a:cs typeface="Andalus" pitchFamily="18" charset="-78"/>
              </a:rPr>
              <a:t>.</a:t>
            </a:r>
            <a:endParaRPr lang="tr-TR" sz="2000" dirty="0">
              <a:latin typeface="Andalus" pitchFamily="18" charset="-78"/>
              <a:cs typeface="Andalus" pitchFamily="18" charset="-78"/>
            </a:endParaRPr>
          </a:p>
          <a:p>
            <a:pPr algn="just">
              <a:buFont typeface="Wingdings" pitchFamily="2" charset="2"/>
              <a:buChar char="ü"/>
            </a:pPr>
            <a:r>
              <a:rPr lang="tr-TR" sz="2000" dirty="0">
                <a:solidFill>
                  <a:srgbClr val="FF0000"/>
                </a:solidFill>
                <a:latin typeface="Andalus" pitchFamily="18" charset="-78"/>
                <a:cs typeface="Andalus" pitchFamily="18" charset="-78"/>
              </a:rPr>
              <a:t>Emeklemeye </a:t>
            </a:r>
            <a:r>
              <a:rPr lang="tr-TR" sz="2000" dirty="0" smtClean="0">
                <a:solidFill>
                  <a:srgbClr val="FF0000"/>
                </a:solidFill>
                <a:latin typeface="Andalus" pitchFamily="18" charset="-78"/>
                <a:cs typeface="Andalus" pitchFamily="18" charset="-78"/>
              </a:rPr>
              <a:t>ve yürümeye yardımcı </a:t>
            </a:r>
            <a:r>
              <a:rPr lang="tr-TR" sz="2000" dirty="0">
                <a:solidFill>
                  <a:srgbClr val="FF0000"/>
                </a:solidFill>
                <a:latin typeface="Andalus" pitchFamily="18" charset="-78"/>
                <a:cs typeface="Andalus" pitchFamily="18" charset="-78"/>
              </a:rPr>
              <a:t>oyuncaklar; </a:t>
            </a:r>
            <a:r>
              <a:rPr lang="tr-TR" sz="2000" dirty="0">
                <a:latin typeface="Andalus" pitchFamily="18" charset="-78"/>
                <a:cs typeface="Andalus" pitchFamily="18" charset="-78"/>
              </a:rPr>
              <a:t>Tekerlekli, hareket eden, çocuğun peşinden gidebileceği, uzanabileceği, çocuğun kaba motor becerilerini geliştiren oyuncaklar tercih edilebilir</a:t>
            </a:r>
            <a:r>
              <a:rPr lang="tr-TR" sz="2000" dirty="0" smtClean="0">
                <a:latin typeface="Andalus" pitchFamily="18" charset="-78"/>
                <a:cs typeface="Andalus" pitchFamily="18" charset="-78"/>
              </a:rPr>
              <a:t>. Çocuğun </a:t>
            </a:r>
            <a:r>
              <a:rPr lang="tr-TR" sz="2000" dirty="0">
                <a:latin typeface="Andalus" pitchFamily="18" charset="-78"/>
                <a:cs typeface="Andalus" pitchFamily="18" charset="-78"/>
              </a:rPr>
              <a:t>yardımla ayakta durmasına yardımcı olan, ittirerek hareket ettirebileceği oyuncaklar. İlk adım arabası, tutmalı sürülebilen oyuncaklar buna örnek verilebilir</a:t>
            </a:r>
            <a:r>
              <a:rPr lang="tr-TR" sz="2000" dirty="0" smtClean="0">
                <a:latin typeface="Andalus" pitchFamily="18" charset="-78"/>
                <a:cs typeface="Andalus" pitchFamily="18" charset="-78"/>
              </a:rPr>
              <a:t>.</a:t>
            </a:r>
            <a:endParaRPr lang="tr-TR" sz="2000" dirty="0">
              <a:latin typeface="Andalus" pitchFamily="18" charset="-78"/>
              <a:cs typeface="Andalus" pitchFamily="18" charset="-78"/>
            </a:endParaRPr>
          </a:p>
          <a:p>
            <a:pPr algn="just">
              <a:buFont typeface="Wingdings" pitchFamily="2" charset="2"/>
              <a:buChar char="ü"/>
            </a:pPr>
            <a:r>
              <a:rPr lang="tr-TR" sz="2000" dirty="0">
                <a:solidFill>
                  <a:srgbClr val="FF0000"/>
                </a:solidFill>
                <a:latin typeface="Andalus" pitchFamily="18" charset="-78"/>
                <a:cs typeface="Andalus" pitchFamily="18" charset="-78"/>
              </a:rPr>
              <a:t>Duyusal oyuncaklar; </a:t>
            </a:r>
            <a:r>
              <a:rPr lang="tr-TR" sz="2000" dirty="0">
                <a:latin typeface="Andalus" pitchFamily="18" charset="-78"/>
                <a:cs typeface="Andalus" pitchFamily="18" charset="-78"/>
              </a:rPr>
              <a:t>Üzerine atılan tül benzeri şeylerin içinden çıkmaya çalışma, örtünün altına saklanan nesneyi bulma, su ile oynanan oyunlar, yetişkin gözetiminde oyun hamuru ile oynama buna örnek olarak gösterilebilir</a:t>
            </a:r>
            <a:r>
              <a:rPr lang="tr-TR" sz="2000" dirty="0" smtClean="0">
                <a:latin typeface="Andalus" pitchFamily="18" charset="-78"/>
                <a:cs typeface="Andalus" pitchFamily="18" charset="-78"/>
              </a:rPr>
              <a:t>.</a:t>
            </a:r>
            <a:endParaRPr lang="tr-TR" sz="2000" dirty="0">
              <a:latin typeface="Andalus" pitchFamily="18" charset="-78"/>
              <a:cs typeface="Andalus" pitchFamily="18" charset="-78"/>
            </a:endParaRPr>
          </a:p>
          <a:p>
            <a:pPr algn="just">
              <a:buFont typeface="Wingdings" pitchFamily="2" charset="2"/>
              <a:buChar char="ü"/>
            </a:pPr>
            <a:r>
              <a:rPr lang="tr-TR" sz="2000" dirty="0">
                <a:solidFill>
                  <a:srgbClr val="FF0000"/>
                </a:solidFill>
                <a:latin typeface="Andalus" pitchFamily="18" charset="-78"/>
                <a:cs typeface="Andalus" pitchFamily="18" charset="-78"/>
              </a:rPr>
              <a:t>Kalın kapaklı yırtılmayan </a:t>
            </a:r>
            <a:r>
              <a:rPr lang="tr-TR" sz="2000" dirty="0">
                <a:latin typeface="Andalus" pitchFamily="18" charset="-78"/>
                <a:cs typeface="Andalus" pitchFamily="18" charset="-78"/>
              </a:rPr>
              <a:t>kitaplar, hareketli ve üç boyutlu kitaplar, dokun hisset kitapları, atıp tutabileceği renkli parlak toplar, üst üste dizebileceği küpler, iki parçalı yapbozlar bu yaş için uygun olan oyuncaklardan bazılarıdır.</a:t>
            </a:r>
            <a:endParaRPr lang="tr-TR" sz="2000" dirty="0" smtClean="0">
              <a:latin typeface="Andalus" pitchFamily="18" charset="-78"/>
              <a:cs typeface="Andalus" pitchFamily="18" charset="-78"/>
            </a:endParaRPr>
          </a:p>
        </p:txBody>
      </p:sp>
      <p:pic>
        <p:nvPicPr>
          <p:cNvPr id="6" name="Picture 5" descr="D:\REHBERLİK\aydede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63827"/>
            <a:ext cx="916749" cy="129614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33902"/>
            <a:ext cx="2414954" cy="192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02963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2492896"/>
            <a:ext cx="8568952" cy="3888432"/>
          </a:xfrm>
        </p:spPr>
        <p:txBody>
          <a:bodyPr>
            <a:normAutofit/>
          </a:bodyPr>
          <a:lstStyle/>
          <a:p>
            <a:pPr marL="0" indent="0" algn="just">
              <a:buNone/>
            </a:pPr>
            <a:r>
              <a:rPr lang="tr-TR" sz="2000" dirty="0">
                <a:solidFill>
                  <a:srgbClr val="FF0000"/>
                </a:solidFill>
                <a:latin typeface="Andalus" pitchFamily="18" charset="-78"/>
                <a:cs typeface="Andalus" pitchFamily="18" charset="-78"/>
              </a:rPr>
              <a:t>12-24 ay: </a:t>
            </a:r>
            <a:endParaRPr lang="tr-TR" sz="2000" dirty="0" smtClean="0">
              <a:solidFill>
                <a:srgbClr val="FF0000"/>
              </a:solidFill>
              <a:latin typeface="Andalus" pitchFamily="18" charset="-78"/>
              <a:cs typeface="Andalus" pitchFamily="18" charset="-78"/>
            </a:endParaRPr>
          </a:p>
          <a:p>
            <a:pPr algn="just">
              <a:buFont typeface="Wingdings" pitchFamily="2" charset="2"/>
              <a:buChar char="ü"/>
            </a:pPr>
            <a:r>
              <a:rPr lang="tr-TR" sz="2000" dirty="0" smtClean="0">
                <a:solidFill>
                  <a:srgbClr val="FF0000"/>
                </a:solidFill>
                <a:latin typeface="Andalus" pitchFamily="18" charset="-78"/>
                <a:cs typeface="Andalus" pitchFamily="18" charset="-78"/>
              </a:rPr>
              <a:t>İnce </a:t>
            </a:r>
            <a:r>
              <a:rPr lang="tr-TR" sz="2000" dirty="0">
                <a:solidFill>
                  <a:srgbClr val="FF0000"/>
                </a:solidFill>
                <a:latin typeface="Andalus" pitchFamily="18" charset="-78"/>
                <a:cs typeface="Andalus" pitchFamily="18" charset="-78"/>
              </a:rPr>
              <a:t>ve kaba motoru destekleyici oyun ve oyuncaklar; </a:t>
            </a:r>
            <a:r>
              <a:rPr lang="tr-TR" sz="2000" dirty="0">
                <a:latin typeface="Andalus" pitchFamily="18" charset="-78"/>
                <a:cs typeface="Andalus" pitchFamily="18" charset="-78"/>
              </a:rPr>
              <a:t>1 yaş sonrası çocuk artık yürümeye başladığı için fiziksel aktiviteler ön plana çıkar. Merdiven inip çıkma, tırmanma, koşma, zıplama, atlama çok sık görülen davranışlardır. Bununla birlikte küçük kaslar da gelişmeye başladığı için çocuğun daha rahat kavrayabileceği kalın boya kalemleri, sulu boya ve parmak boyası, büyük parçalı bloklar, bul-tak oyuncaklar, küpler, büyüklüğüne göre sıralanan oyuncaklar, el ve parmak kuklaları önerilebilir</a:t>
            </a:r>
            <a:r>
              <a:rPr lang="tr-TR" sz="2000" dirty="0" smtClean="0">
                <a:latin typeface="Andalus" pitchFamily="18" charset="-78"/>
                <a:cs typeface="Andalus" pitchFamily="18" charset="-78"/>
              </a:rPr>
              <a:t>.</a:t>
            </a:r>
            <a:endParaRPr lang="tr-TR" sz="2000" dirty="0">
              <a:latin typeface="Andalus" pitchFamily="18" charset="-78"/>
              <a:cs typeface="Andalus" pitchFamily="18" charset="-78"/>
            </a:endParaRPr>
          </a:p>
          <a:p>
            <a:pPr algn="just">
              <a:buFont typeface="Wingdings" pitchFamily="2" charset="2"/>
              <a:buChar char="ü"/>
            </a:pPr>
            <a:r>
              <a:rPr lang="tr-TR" sz="2000" dirty="0">
                <a:solidFill>
                  <a:srgbClr val="FF0000"/>
                </a:solidFill>
                <a:latin typeface="Andalus" pitchFamily="18" charset="-78"/>
                <a:cs typeface="Andalus" pitchFamily="18" charset="-78"/>
              </a:rPr>
              <a:t>Sosyal ve dil gelişimini destekleyici oyun ve oyuncaklar; </a:t>
            </a:r>
            <a:r>
              <a:rPr lang="tr-TR" sz="2000" dirty="0">
                <a:latin typeface="Andalus" pitchFamily="18" charset="-78"/>
                <a:cs typeface="Andalus" pitchFamily="18" charset="-78"/>
              </a:rPr>
              <a:t>Oyuncak telefon, oyuncak bebek ve arabalar, hayvanlar, bol resimli ve az yazılı kitaplar, müzik aletleri.</a:t>
            </a:r>
            <a:endParaRPr lang="tr-TR" sz="2000" dirty="0" smtClean="0">
              <a:latin typeface="Andalus" pitchFamily="18" charset="-78"/>
              <a:cs typeface="Andalus" pitchFamily="18" charset="-78"/>
            </a:endParaRPr>
          </a:p>
        </p:txBody>
      </p:sp>
      <p:pic>
        <p:nvPicPr>
          <p:cNvPr id="6" name="Picture 5" descr="D:\REHBERLİK\aydede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63827"/>
            <a:ext cx="916749" cy="1296144"/>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260648"/>
            <a:ext cx="1762125" cy="260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02963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1628800"/>
            <a:ext cx="8856984" cy="5093365"/>
          </a:xfrm>
        </p:spPr>
        <p:txBody>
          <a:bodyPr>
            <a:normAutofit fontScale="92500" lnSpcReduction="10000"/>
          </a:bodyPr>
          <a:lstStyle/>
          <a:p>
            <a:pPr marL="0" indent="0" algn="just">
              <a:buNone/>
            </a:pPr>
            <a:r>
              <a:rPr lang="tr-TR" sz="2000" dirty="0">
                <a:solidFill>
                  <a:srgbClr val="FF0000"/>
                </a:solidFill>
                <a:latin typeface="Andalus" pitchFamily="18" charset="-78"/>
                <a:cs typeface="Andalus" pitchFamily="18" charset="-78"/>
              </a:rPr>
              <a:t>2-6 yaş: </a:t>
            </a:r>
            <a:endParaRPr lang="tr-TR" sz="2000" dirty="0" smtClean="0">
              <a:solidFill>
                <a:srgbClr val="FF0000"/>
              </a:solidFill>
              <a:latin typeface="Andalus" pitchFamily="18" charset="-78"/>
              <a:cs typeface="Andalus" pitchFamily="18" charset="-78"/>
            </a:endParaRPr>
          </a:p>
          <a:p>
            <a:pPr algn="just">
              <a:buFont typeface="Wingdings" pitchFamily="2" charset="2"/>
              <a:buChar char="ü"/>
            </a:pPr>
            <a:r>
              <a:rPr lang="tr-TR" sz="2000" dirty="0" smtClean="0">
                <a:solidFill>
                  <a:srgbClr val="FF0000"/>
                </a:solidFill>
                <a:latin typeface="Andalus" pitchFamily="18" charset="-78"/>
                <a:cs typeface="Andalus" pitchFamily="18" charset="-78"/>
              </a:rPr>
              <a:t>Çocuğun </a:t>
            </a:r>
            <a:r>
              <a:rPr lang="tr-TR" sz="2000" dirty="0">
                <a:solidFill>
                  <a:srgbClr val="FF0000"/>
                </a:solidFill>
                <a:latin typeface="Andalus" pitchFamily="18" charset="-78"/>
                <a:cs typeface="Andalus" pitchFamily="18" charset="-78"/>
              </a:rPr>
              <a:t>zihinsel, dil bilişsel, sosyal ve psikolojik gelişimini destekleyici sembolik oyunlar;</a:t>
            </a:r>
            <a:r>
              <a:rPr lang="tr-TR" sz="2000" dirty="0">
                <a:latin typeface="Andalus" pitchFamily="18" charset="-78"/>
                <a:cs typeface="Andalus" pitchFamily="18" charset="-78"/>
              </a:rPr>
              <a:t> Çocuğun yaratıcılığını ve hayal gücünü kullanarak bir nesneye kendi görevi dışında anlam yükleyerek oynanan oyunlar ön plana çıkar. Bir muz telefona, bir koltuk eve, ebeveynle oynanan oyunlarda anne bebeğe, çocuk anneye dönüşebilir. Evcilik, doktorculuk gibi oyunlar görülür. Doktor seti, mutfak aletleri, tamir seti, market oyuncakları gibi oyun setleri tercih edilebilir</a:t>
            </a:r>
            <a:r>
              <a:rPr lang="tr-TR" sz="2000" dirty="0" smtClean="0">
                <a:latin typeface="Andalus" pitchFamily="18" charset="-78"/>
                <a:cs typeface="Andalus" pitchFamily="18" charset="-78"/>
              </a:rPr>
              <a:t>.</a:t>
            </a:r>
            <a:endParaRPr lang="tr-TR" sz="2000" dirty="0">
              <a:latin typeface="Andalus" pitchFamily="18" charset="-78"/>
              <a:cs typeface="Andalus" pitchFamily="18" charset="-78"/>
            </a:endParaRPr>
          </a:p>
          <a:p>
            <a:pPr algn="just">
              <a:buFont typeface="Wingdings" pitchFamily="2" charset="2"/>
              <a:buChar char="ü"/>
            </a:pPr>
            <a:r>
              <a:rPr lang="tr-TR" sz="2000" dirty="0">
                <a:solidFill>
                  <a:srgbClr val="FF0000"/>
                </a:solidFill>
                <a:latin typeface="Andalus" pitchFamily="18" charset="-78"/>
                <a:cs typeface="Andalus" pitchFamily="18" charset="-78"/>
              </a:rPr>
              <a:t>2 yaş için: </a:t>
            </a:r>
            <a:r>
              <a:rPr lang="tr-TR" sz="2000" dirty="0">
                <a:latin typeface="Andalus" pitchFamily="18" charset="-78"/>
                <a:cs typeface="Andalus" pitchFamily="18" charset="-78"/>
              </a:rPr>
              <a:t>8-12-24 parçalı yapbozlar, 3 yaş ve sonrası için 24-36-48 parçalı yapbozlar, küçük parçalı legolar, oyun hamurları, kil, kinetik kum, resimli ve konulu kitaplar, boyama kitapları, resim defteri, boya kalemleri, sulu boya, parmak boyası, sayı, renk ve resim eşleştirmeli hafıza kartları, su ile oynanan oyunlar önerilebilir</a:t>
            </a:r>
            <a:r>
              <a:rPr lang="tr-TR" sz="2000" dirty="0" smtClean="0">
                <a:latin typeface="Andalus" pitchFamily="18" charset="-78"/>
                <a:cs typeface="Andalus" pitchFamily="18" charset="-78"/>
              </a:rPr>
              <a:t>. Bununla </a:t>
            </a:r>
            <a:r>
              <a:rPr lang="tr-TR" sz="2000" dirty="0">
                <a:latin typeface="Andalus" pitchFamily="18" charset="-78"/>
                <a:cs typeface="Andalus" pitchFamily="18" charset="-78"/>
              </a:rPr>
              <a:t>birlikte üç tekerlekli bisiklet, scooter, top oyunları gibi kaba motoru geliştirici açık hava oyun ve oyuncakları tercih edilmektedir</a:t>
            </a:r>
            <a:r>
              <a:rPr lang="tr-TR" sz="2000" dirty="0" smtClean="0">
                <a:latin typeface="Andalus" pitchFamily="18" charset="-78"/>
                <a:cs typeface="Andalus" pitchFamily="18" charset="-78"/>
              </a:rPr>
              <a:t>.</a:t>
            </a:r>
            <a:endParaRPr lang="tr-TR" sz="2000" dirty="0">
              <a:latin typeface="Andalus" pitchFamily="18" charset="-78"/>
              <a:cs typeface="Andalus" pitchFamily="18" charset="-78"/>
            </a:endParaRPr>
          </a:p>
          <a:p>
            <a:pPr algn="just">
              <a:buFont typeface="Wingdings" pitchFamily="2" charset="2"/>
              <a:buChar char="ü"/>
            </a:pPr>
            <a:r>
              <a:rPr lang="tr-TR" sz="2000" dirty="0">
                <a:solidFill>
                  <a:srgbClr val="FF0000"/>
                </a:solidFill>
                <a:latin typeface="Andalus" pitchFamily="18" charset="-78"/>
                <a:cs typeface="Andalus" pitchFamily="18" charset="-78"/>
              </a:rPr>
              <a:t>Okul dönemi; </a:t>
            </a:r>
            <a:r>
              <a:rPr lang="tr-TR" sz="2000" dirty="0">
                <a:latin typeface="Andalus" pitchFamily="18" charset="-78"/>
                <a:cs typeface="Andalus" pitchFamily="18" charset="-78"/>
              </a:rPr>
              <a:t>Okul çağı çocuklarının bilişsel ve sosyal gelişimleri oyun ve oyuncak seçimlerini de etkilemektedir.  Bu dönemde masa başı oyun ve etkinlikleri, arkadaş çevresi ile oynanan kutu oyunları daha çok tercih edilmektedir</a:t>
            </a:r>
            <a:r>
              <a:rPr lang="tr-TR" sz="2000" dirty="0" smtClean="0">
                <a:latin typeface="Andalus" pitchFamily="18" charset="-78"/>
                <a:cs typeface="Andalus" pitchFamily="18" charset="-78"/>
              </a:rPr>
              <a:t>. Çocukların </a:t>
            </a:r>
            <a:r>
              <a:rPr lang="tr-TR" sz="2000" dirty="0">
                <a:latin typeface="Andalus" pitchFamily="18" charset="-78"/>
                <a:cs typeface="Andalus" pitchFamily="18" charset="-78"/>
              </a:rPr>
              <a:t>daha çok yapılanmamış oyuncaklar tercih ettikleri görülmektedir. Maketler, fazla parçalı yapbozlar, küçük legolar bunlara örnek gösterilebilir. </a:t>
            </a:r>
            <a:endParaRPr lang="tr-TR" sz="2000" dirty="0" smtClean="0">
              <a:latin typeface="Andalus" pitchFamily="18" charset="-78"/>
              <a:cs typeface="Andalus" pitchFamily="18" charset="-78"/>
            </a:endParaRPr>
          </a:p>
        </p:txBody>
      </p:sp>
      <p:pic>
        <p:nvPicPr>
          <p:cNvPr id="6" name="Picture 5" descr="D:\REHBERLİK\aydede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63827"/>
            <a:ext cx="916749" cy="1296144"/>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63827"/>
            <a:ext cx="2287141" cy="178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02963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1187624" y="146821"/>
            <a:ext cx="7848872" cy="1224136"/>
          </a:xfrm>
        </p:spPr>
        <p:txBody>
          <a:bodyPr>
            <a:normAutofit fontScale="90000"/>
          </a:bodyPr>
          <a:lstStyle/>
          <a:p>
            <a:r>
              <a:rPr lang="tr-TR" b="1" dirty="0" smtClean="0">
                <a:solidFill>
                  <a:srgbClr val="0070C0"/>
                </a:solidFill>
                <a:latin typeface="Chiller" panose="04020404031007020602" pitchFamily="82" charset="0"/>
                <a:ea typeface="Arial Unicode MS" panose="020B0604020202020204" pitchFamily="34" charset="-128"/>
                <a:cs typeface="Andalus"/>
              </a:rPr>
              <a:t>DIŞARIDAKİ VE DOĞADAKİ OYUNUN ÖNEMİ</a:t>
            </a:r>
            <a:endParaRPr lang="tr-TR" b="1" dirty="0">
              <a:solidFill>
                <a:srgbClr val="0070C0"/>
              </a:solidFill>
              <a:latin typeface="Chiller" panose="04020404031007020602" pitchFamily="82" charset="0"/>
              <a:ea typeface="Arial Unicode MS" panose="020B0604020202020204" pitchFamily="34" charset="-128"/>
              <a:cs typeface="Andalus"/>
            </a:endParaRPr>
          </a:p>
        </p:txBody>
      </p:sp>
      <p:sp>
        <p:nvSpPr>
          <p:cNvPr id="3" name="İçerik Yer Tutucusu 2"/>
          <p:cNvSpPr>
            <a:spLocks noGrp="1"/>
          </p:cNvSpPr>
          <p:nvPr>
            <p:ph idx="1"/>
          </p:nvPr>
        </p:nvSpPr>
        <p:spPr>
          <a:xfrm>
            <a:off x="4707880" y="4184994"/>
            <a:ext cx="4320480" cy="2461817"/>
          </a:xfrm>
        </p:spPr>
        <p:txBody>
          <a:bodyPr>
            <a:normAutofit/>
          </a:bodyPr>
          <a:lstStyle/>
          <a:p>
            <a:pPr algn="just">
              <a:buFont typeface="Wingdings" pitchFamily="2" charset="2"/>
              <a:buChar char="ü"/>
            </a:pPr>
            <a:r>
              <a:rPr lang="tr-TR" sz="2000" dirty="0" smtClean="0">
                <a:latin typeface="Andalus" pitchFamily="18" charset="-78"/>
                <a:cs typeface="Andalus" pitchFamily="18" charset="-78"/>
              </a:rPr>
              <a:t>Hem </a:t>
            </a:r>
            <a:r>
              <a:rPr lang="tr-TR" sz="2000" dirty="0">
                <a:latin typeface="Andalus" pitchFamily="18" charset="-78"/>
                <a:cs typeface="Andalus" pitchFamily="18" charset="-78"/>
              </a:rPr>
              <a:t>çocuklar hem de yetişkinler, doğada zaman geçirdikten sonra daha kolay odaklanabiliyorlar, daha yaratıcı oluyorlar. </a:t>
            </a:r>
            <a:endParaRPr lang="tr-TR" sz="2000" dirty="0" smtClean="0">
              <a:latin typeface="Andalus" pitchFamily="18" charset="-78"/>
              <a:cs typeface="Andalus" pitchFamily="18" charset="-78"/>
            </a:endParaRPr>
          </a:p>
          <a:p>
            <a:pPr algn="just">
              <a:buFont typeface="Wingdings" pitchFamily="2" charset="2"/>
              <a:buChar char="ü"/>
            </a:pPr>
            <a:r>
              <a:rPr lang="tr-TR" sz="2000" dirty="0" smtClean="0">
                <a:latin typeface="Andalus" pitchFamily="18" charset="-78"/>
                <a:cs typeface="Andalus" pitchFamily="18" charset="-78"/>
              </a:rPr>
              <a:t>Doğada </a:t>
            </a:r>
            <a:r>
              <a:rPr lang="tr-TR" sz="2000" dirty="0">
                <a:latin typeface="Andalus" pitchFamily="18" charset="-78"/>
                <a:cs typeface="Andalus" pitchFamily="18" charset="-78"/>
              </a:rPr>
              <a:t>oynamanın </a:t>
            </a:r>
            <a:r>
              <a:rPr lang="tr-TR" sz="2000" dirty="0" smtClean="0">
                <a:latin typeface="Andalus" pitchFamily="18" charset="-78"/>
                <a:cs typeface="Andalus" pitchFamily="18" charset="-78"/>
              </a:rPr>
              <a:t>kişisel </a:t>
            </a:r>
            <a:r>
              <a:rPr lang="tr-TR" sz="2000" dirty="0">
                <a:latin typeface="Andalus" pitchFamily="18" charset="-78"/>
                <a:cs typeface="Andalus" pitchFamily="18" charset="-78"/>
              </a:rPr>
              <a:t>disiplini geliştirdiğini, stress seviyesini, hastalıkları azalttığını belirtiyorlar</a:t>
            </a:r>
            <a:r>
              <a:rPr lang="tr-TR" sz="2000" dirty="0" smtClean="0">
                <a:latin typeface="Andalus" pitchFamily="18" charset="-78"/>
                <a:cs typeface="Andalus" pitchFamily="18" charset="-78"/>
              </a:rPr>
              <a:t>.</a:t>
            </a:r>
            <a:endParaRPr lang="tr-TR" sz="2000" dirty="0">
              <a:latin typeface="Andalus" pitchFamily="18" charset="-78"/>
              <a:cs typeface="Andalus" pitchFamily="18" charset="-78"/>
            </a:endParaRPr>
          </a:p>
        </p:txBody>
      </p:sp>
      <p:pic>
        <p:nvPicPr>
          <p:cNvPr id="6" name="Picture 5" descr="D:\REHBERLİK\aydede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63827"/>
            <a:ext cx="916749" cy="1296144"/>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5282301"/>
            <a:ext cx="2376264" cy="1411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Resim 1"/>
          <p:cNvPicPr>
            <a:picLocks noChangeAspect="1"/>
          </p:cNvPicPr>
          <p:nvPr/>
        </p:nvPicPr>
        <p:blipFill>
          <a:blip r:embed="rId4"/>
          <a:stretch>
            <a:fillRect/>
          </a:stretch>
        </p:blipFill>
        <p:spPr>
          <a:xfrm>
            <a:off x="5389712" y="1526647"/>
            <a:ext cx="2956816" cy="1944793"/>
          </a:xfrm>
          <a:prstGeom prst="rect">
            <a:avLst/>
          </a:prstGeom>
        </p:spPr>
      </p:pic>
      <p:sp>
        <p:nvSpPr>
          <p:cNvPr id="8" name="İçerik Yer Tutucusu 2"/>
          <p:cNvSpPr txBox="1">
            <a:spLocks/>
          </p:cNvSpPr>
          <p:nvPr/>
        </p:nvSpPr>
        <p:spPr>
          <a:xfrm>
            <a:off x="344116" y="1526647"/>
            <a:ext cx="4392488" cy="3941237"/>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itchFamily="2" charset="2"/>
              <a:buChar char="ü"/>
            </a:pPr>
            <a:r>
              <a:rPr lang="tr-TR" sz="2000" dirty="0" smtClean="0">
                <a:latin typeface="Andalus" pitchFamily="18" charset="-78"/>
                <a:cs typeface="Andalus" pitchFamily="18" charset="-78"/>
              </a:rPr>
              <a:t>Doğa, beyin gelişimi, ince ve kaba motor kasları gelişimi ve duyu çalışmaları için mükemmel bir kaynak.</a:t>
            </a:r>
          </a:p>
          <a:p>
            <a:pPr algn="just">
              <a:buFont typeface="Wingdings" pitchFamily="2" charset="2"/>
              <a:buChar char="ü"/>
            </a:pPr>
            <a:r>
              <a:rPr lang="tr-TR" sz="2000" dirty="0" smtClean="0">
                <a:latin typeface="Andalus" pitchFamily="18" charset="-78"/>
                <a:cs typeface="Andalus" pitchFamily="18" charset="-78"/>
              </a:rPr>
              <a:t>Serbest ve yapılandırılmamış dış mekan oyunları, problem çözme becerilerini, odaklanmayı, kişisel disiplini arttırıyor. Sosyal olarak ekip çalışmasını, esnekliği, kişisel farkındalığı geliştiriyor. Dışarıda serbest ve doğal oyun fırsatlarını sıkça bulan çocuklar daha zeki oluyor, diğerleriyle daha rahat anlaşıyor, daha sağlıklı ve mutlu oluyorlar.</a:t>
            </a:r>
          </a:p>
        </p:txBody>
      </p:sp>
    </p:spTree>
    <p:extLst>
      <p:ext uri="{BB962C8B-B14F-4D97-AF65-F5344CB8AC3E}">
        <p14:creationId xmlns:p14="http://schemas.microsoft.com/office/powerpoint/2010/main" val="38302963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705933" y="4991089"/>
            <a:ext cx="4104456" cy="1314783"/>
          </a:xfrm>
        </p:spPr>
        <p:txBody>
          <a:bodyPr>
            <a:normAutofit/>
          </a:bodyPr>
          <a:lstStyle/>
          <a:p>
            <a:pPr algn="just">
              <a:buFont typeface="Wingdings" pitchFamily="2" charset="2"/>
              <a:buChar char="ü"/>
            </a:pPr>
            <a:r>
              <a:rPr lang="tr-TR" sz="2000" dirty="0" smtClean="0">
                <a:latin typeface="Andalus" pitchFamily="18" charset="-78"/>
                <a:cs typeface="Andalus" pitchFamily="18" charset="-78"/>
              </a:rPr>
              <a:t>Kısacası </a:t>
            </a:r>
            <a:r>
              <a:rPr lang="tr-TR" sz="2000" dirty="0">
                <a:latin typeface="Andalus" pitchFamily="18" charset="-78"/>
                <a:cs typeface="Andalus" pitchFamily="18" charset="-78"/>
              </a:rPr>
              <a:t>doğa, çocukların daha geniş bir dünyayı deneyimlerken, kendilerini de deneyimledikleri bir araç</a:t>
            </a:r>
            <a:r>
              <a:rPr lang="tr-TR" sz="2000" dirty="0" smtClean="0">
                <a:latin typeface="Andalus" pitchFamily="18" charset="-78"/>
                <a:cs typeface="Andalus" pitchFamily="18" charset="-78"/>
              </a:rPr>
              <a:t>.</a:t>
            </a:r>
            <a:endParaRPr lang="tr-TR" sz="2000" dirty="0">
              <a:latin typeface="Andalus" pitchFamily="18" charset="-78"/>
              <a:cs typeface="Andalus" pitchFamily="18" charset="-78"/>
            </a:endParaRPr>
          </a:p>
        </p:txBody>
      </p:sp>
      <p:pic>
        <p:nvPicPr>
          <p:cNvPr id="6" name="Picture 5" descr="D:\REHBERLİK\aydede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63827"/>
            <a:ext cx="916749" cy="1296144"/>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450" y="4991089"/>
            <a:ext cx="3814862" cy="1314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İçerik Yer Tutucusu 2"/>
          <p:cNvSpPr txBox="1">
            <a:spLocks/>
          </p:cNvSpPr>
          <p:nvPr/>
        </p:nvSpPr>
        <p:spPr>
          <a:xfrm>
            <a:off x="251520" y="1700808"/>
            <a:ext cx="4104456" cy="28803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itchFamily="2" charset="2"/>
              <a:buChar char="ü"/>
            </a:pPr>
            <a:r>
              <a:rPr lang="tr-TR" sz="2000" dirty="0" smtClean="0">
                <a:latin typeface="Andalus" pitchFamily="18" charset="-78"/>
                <a:cs typeface="Andalus" pitchFamily="18" charset="-78"/>
              </a:rPr>
              <a:t>Sadece bir ağaca tırmanmak bile; hedef belirlemek, sorumluluk almayı öğrenmek, sorun çözmek, ekip çalışmasını öğrenmek, kendi sınırlarını fark etmek ve geliştirmek, risk almak ve aldığın riski hesaplayabilmek için ne harika bir yol.</a:t>
            </a:r>
          </a:p>
        </p:txBody>
      </p:sp>
      <p:pic>
        <p:nvPicPr>
          <p:cNvPr id="4" name="Resim 3"/>
          <p:cNvPicPr>
            <a:picLocks noChangeAspect="1"/>
          </p:cNvPicPr>
          <p:nvPr/>
        </p:nvPicPr>
        <p:blipFill>
          <a:blip r:embed="rId4"/>
          <a:stretch>
            <a:fillRect/>
          </a:stretch>
        </p:blipFill>
        <p:spPr>
          <a:xfrm>
            <a:off x="5796136" y="1777033"/>
            <a:ext cx="1924050" cy="2381250"/>
          </a:xfrm>
          <a:prstGeom prst="rect">
            <a:avLst/>
          </a:prstGeom>
        </p:spPr>
      </p:pic>
    </p:spTree>
    <p:extLst>
      <p:ext uri="{BB962C8B-B14F-4D97-AF65-F5344CB8AC3E}">
        <p14:creationId xmlns:p14="http://schemas.microsoft.com/office/powerpoint/2010/main" val="20866879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56797" y="333355"/>
            <a:ext cx="7454822" cy="1008112"/>
          </a:xfrm>
        </p:spPr>
        <p:txBody>
          <a:bodyPr>
            <a:normAutofit/>
          </a:bodyPr>
          <a:lstStyle/>
          <a:p>
            <a:pPr algn="l"/>
            <a:r>
              <a:rPr lang="tr-TR" sz="4000" dirty="0">
                <a:solidFill>
                  <a:srgbClr val="0070C0"/>
                </a:solidFill>
                <a:latin typeface="Bahnschrift Light Condensed" panose="020B0502040204020203" pitchFamily="34" charset="0"/>
                <a:cs typeface="Andalus"/>
              </a:rPr>
              <a:t>Çocuk </a:t>
            </a:r>
            <a:r>
              <a:rPr lang="tr-TR" sz="4000" dirty="0" smtClean="0">
                <a:solidFill>
                  <a:srgbClr val="0070C0"/>
                </a:solidFill>
                <a:latin typeface="Bahnschrift Light Condensed" panose="020B0502040204020203" pitchFamily="34" charset="0"/>
                <a:cs typeface="Andalus"/>
              </a:rPr>
              <a:t> İçin Oyunun Önemi </a:t>
            </a:r>
            <a:endParaRPr lang="tr-TR" sz="4000" dirty="0">
              <a:solidFill>
                <a:srgbClr val="0070C0"/>
              </a:solidFill>
              <a:latin typeface="Bahnschrift Light Condensed" panose="020B0502040204020203" pitchFamily="34" charset="0"/>
              <a:cs typeface="Andalus"/>
            </a:endParaRPr>
          </a:p>
        </p:txBody>
      </p:sp>
      <p:sp>
        <p:nvSpPr>
          <p:cNvPr id="3" name="İçerik Yer Tutucusu 2"/>
          <p:cNvSpPr>
            <a:spLocks noGrp="1"/>
          </p:cNvSpPr>
          <p:nvPr>
            <p:ph idx="1"/>
          </p:nvPr>
        </p:nvSpPr>
        <p:spPr>
          <a:xfrm>
            <a:off x="755576" y="1988840"/>
            <a:ext cx="4320480" cy="4248472"/>
          </a:xfrm>
        </p:spPr>
        <p:txBody>
          <a:bodyPr>
            <a:normAutofit/>
          </a:bodyPr>
          <a:lstStyle/>
          <a:p>
            <a:pPr algn="just">
              <a:buFont typeface="Wingdings" pitchFamily="2" charset="2"/>
              <a:buChar char="ü"/>
            </a:pPr>
            <a:r>
              <a:rPr lang="tr-TR" sz="2000" dirty="0">
                <a:latin typeface="Andalus" pitchFamily="18" charset="-78"/>
                <a:cs typeface="Andalus" pitchFamily="18" charset="-78"/>
              </a:rPr>
              <a:t>Oyun, çocuğun sosyal, duygusal, bilişsel, fiziksel kısacası </a:t>
            </a:r>
            <a:r>
              <a:rPr lang="tr-TR" sz="2000" dirty="0">
                <a:solidFill>
                  <a:srgbClr val="FF0000"/>
                </a:solidFill>
                <a:latin typeface="Andalus" pitchFamily="18" charset="-78"/>
                <a:cs typeface="Andalus" pitchFamily="18" charset="-78"/>
              </a:rPr>
              <a:t>gelişiminin her aşamasında çok önemli bir yere sahip </a:t>
            </a:r>
            <a:r>
              <a:rPr lang="tr-TR" sz="2000" dirty="0">
                <a:latin typeface="Andalus" pitchFamily="18" charset="-78"/>
                <a:cs typeface="Andalus" pitchFamily="18" charset="-78"/>
              </a:rPr>
              <a:t>olan en temel ihtiyaçlarından biridir. </a:t>
            </a:r>
            <a:endParaRPr lang="tr-TR" sz="2000" dirty="0" smtClean="0">
              <a:latin typeface="Andalus" pitchFamily="18" charset="-78"/>
              <a:cs typeface="Andalus" pitchFamily="18" charset="-78"/>
            </a:endParaRPr>
          </a:p>
          <a:p>
            <a:pPr algn="just">
              <a:buFont typeface="Wingdings" pitchFamily="2" charset="2"/>
              <a:buChar char="ü"/>
            </a:pPr>
            <a:r>
              <a:rPr lang="tr-TR" sz="2000" dirty="0" smtClean="0">
                <a:latin typeface="Andalus" pitchFamily="18" charset="-78"/>
                <a:cs typeface="Andalus" pitchFamily="18" charset="-78"/>
              </a:rPr>
              <a:t>Çocuk </a:t>
            </a:r>
            <a:r>
              <a:rPr lang="tr-TR" sz="2000" dirty="0">
                <a:latin typeface="Andalus" pitchFamily="18" charset="-78"/>
                <a:cs typeface="Andalus" pitchFamily="18" charset="-78"/>
              </a:rPr>
              <a:t>için en </a:t>
            </a:r>
            <a:r>
              <a:rPr lang="tr-TR" sz="2000" dirty="0">
                <a:solidFill>
                  <a:srgbClr val="FF0000"/>
                </a:solidFill>
                <a:latin typeface="Andalus" pitchFamily="18" charset="-78"/>
                <a:cs typeface="Andalus" pitchFamily="18" charset="-78"/>
              </a:rPr>
              <a:t>kalıcı öğrenme </a:t>
            </a:r>
            <a:r>
              <a:rPr lang="tr-TR" sz="2000" dirty="0">
                <a:latin typeface="Andalus" pitchFamily="18" charset="-78"/>
                <a:cs typeface="Andalus" pitchFamily="18" charset="-78"/>
              </a:rPr>
              <a:t>yolu oyundur. Oyun sırasında çocuk hem eğlenir hem de yeni davranış ve bilgiler kazanır.</a:t>
            </a:r>
          </a:p>
          <a:p>
            <a:pPr algn="just">
              <a:buFont typeface="Wingdings" pitchFamily="2" charset="2"/>
              <a:buChar char="ü"/>
            </a:pPr>
            <a:r>
              <a:rPr lang="tr-TR" sz="2000" dirty="0">
                <a:latin typeface="Andalus" pitchFamily="18" charset="-78"/>
                <a:cs typeface="Andalus" pitchFamily="18" charset="-78"/>
              </a:rPr>
              <a:t>Çocuk oyun içinde kendini keşfeder ve pek çok duyguyu yaşayabilir. Böylece </a:t>
            </a:r>
            <a:r>
              <a:rPr lang="tr-TR" sz="2000" dirty="0">
                <a:solidFill>
                  <a:srgbClr val="FF0000"/>
                </a:solidFill>
                <a:latin typeface="Andalus" pitchFamily="18" charset="-78"/>
                <a:cs typeface="Andalus" pitchFamily="18" charset="-78"/>
              </a:rPr>
              <a:t>empati yeteneği </a:t>
            </a:r>
            <a:r>
              <a:rPr lang="tr-TR" sz="2000" dirty="0">
                <a:latin typeface="Andalus" pitchFamily="18" charset="-78"/>
                <a:cs typeface="Andalus" pitchFamily="18" charset="-78"/>
              </a:rPr>
              <a:t>gelişir. </a:t>
            </a:r>
            <a:endParaRPr lang="tr-TR" sz="2000" dirty="0" smtClean="0">
              <a:latin typeface="Andalus" pitchFamily="18" charset="-78"/>
              <a:cs typeface="Andalus" pitchFamily="18" charset="-78"/>
            </a:endParaRPr>
          </a:p>
        </p:txBody>
      </p:sp>
      <p:pic>
        <p:nvPicPr>
          <p:cNvPr id="6" name="Picture 5" descr="D:\REHBERLİK\aydede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63827"/>
            <a:ext cx="916749" cy="129614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1" y="2780928"/>
            <a:ext cx="3054885"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81061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844824"/>
            <a:ext cx="4392488" cy="2664296"/>
          </a:xfrm>
        </p:spPr>
        <p:txBody>
          <a:bodyPr>
            <a:normAutofit/>
          </a:bodyPr>
          <a:lstStyle/>
          <a:p>
            <a:pPr algn="just">
              <a:buFont typeface="Wingdings" pitchFamily="2" charset="2"/>
              <a:buChar char="ü"/>
            </a:pPr>
            <a:r>
              <a:rPr lang="tr-TR" sz="2000" dirty="0" smtClean="0">
                <a:latin typeface="Andalus" pitchFamily="18" charset="-78"/>
                <a:cs typeface="Andalus" pitchFamily="18" charset="-78"/>
              </a:rPr>
              <a:t>Doğal </a:t>
            </a:r>
            <a:r>
              <a:rPr lang="tr-TR" sz="2000" dirty="0">
                <a:latin typeface="Andalus" pitchFamily="18" charset="-78"/>
                <a:cs typeface="Andalus" pitchFamily="18" charset="-78"/>
              </a:rPr>
              <a:t>olan nedir? Evin dışına çıkabilmek, sokakta, bahçede, parkta yaşayarak öğrenmek, çocuk olma hakkını kullanmak, oynamak, keşfetmek, hayal kurmak, arkadaşlık etmek, annelerimizin en çok arzu ettiği güvenli ve mutlu geleceğin oluşmasının en doğal yolu. </a:t>
            </a:r>
            <a:endParaRPr lang="tr-TR" sz="2000" dirty="0" smtClean="0">
              <a:latin typeface="Andalus" pitchFamily="18" charset="-78"/>
              <a:cs typeface="Andalus" pitchFamily="18" charset="-78"/>
            </a:endParaRPr>
          </a:p>
        </p:txBody>
      </p:sp>
      <p:pic>
        <p:nvPicPr>
          <p:cNvPr id="6" name="Picture 5" descr="D:\REHBERLİK\aydede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63827"/>
            <a:ext cx="916749" cy="1296144"/>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4653136"/>
            <a:ext cx="2628900"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2276872"/>
            <a:ext cx="28575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5158" y="4622169"/>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99885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844824"/>
            <a:ext cx="8568952" cy="3024336"/>
          </a:xfrm>
        </p:spPr>
        <p:txBody>
          <a:bodyPr>
            <a:normAutofit/>
          </a:bodyPr>
          <a:lstStyle/>
          <a:p>
            <a:pPr algn="just">
              <a:buFont typeface="Wingdings" pitchFamily="2" charset="2"/>
              <a:buChar char="ü"/>
            </a:pPr>
            <a:r>
              <a:rPr lang="tr-TR" sz="2000" dirty="0" smtClean="0">
                <a:latin typeface="Andalus" pitchFamily="18" charset="-78"/>
                <a:cs typeface="Andalus" pitchFamily="18" charset="-78"/>
              </a:rPr>
              <a:t>İçinde </a:t>
            </a:r>
            <a:r>
              <a:rPr lang="tr-TR" sz="2000" dirty="0">
                <a:latin typeface="Andalus" pitchFamily="18" charset="-78"/>
                <a:cs typeface="Andalus" pitchFamily="18" charset="-78"/>
              </a:rPr>
              <a:t>olduğumuz pandeminin, karantina, evde okul, evde iş getirdiği, çocukların doğanın içinde olma fırsatını hele kentlerde bulamadığı bir zamanda bu büyük bir hayal gibi </a:t>
            </a:r>
            <a:r>
              <a:rPr lang="tr-TR" sz="2000" dirty="0" smtClean="0">
                <a:latin typeface="Andalus" pitchFamily="18" charset="-78"/>
                <a:cs typeface="Andalus" pitchFamily="18" charset="-78"/>
              </a:rPr>
              <a:t>gelebilir doğa ile birlikte olmak. </a:t>
            </a:r>
            <a:r>
              <a:rPr lang="tr-TR" sz="2000" dirty="0">
                <a:latin typeface="Andalus" pitchFamily="18" charset="-78"/>
                <a:cs typeface="Andalus" pitchFamily="18" charset="-78"/>
              </a:rPr>
              <a:t>Ancak çocukların bütün bunları yapmaya, bu temel ihtiyaçlarını karşılamaya hakları var. O zaman, her çocuk yaşayarak öğrenme ve gelişme hakkını, doğada kullanabilsin. Buna doğayla ilişki kurma hakkı diyelim... Çocuklarımızın güvenli, bağımsız ruhlu, yardımsever olmaları, başkalarını sevmeleri ve saymaları, başkaları tarafından sevilip sayılmalarını istemeyen var mı?</a:t>
            </a:r>
            <a:endParaRPr lang="tr-TR" sz="2000" dirty="0" smtClean="0">
              <a:latin typeface="Andalus" pitchFamily="18" charset="-78"/>
              <a:cs typeface="Andalus" pitchFamily="18" charset="-78"/>
            </a:endParaRPr>
          </a:p>
        </p:txBody>
      </p:sp>
      <p:pic>
        <p:nvPicPr>
          <p:cNvPr id="6" name="Picture 5" descr="D:\REHBERLİK\aydede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63827"/>
            <a:ext cx="916749" cy="1296144"/>
          </a:xfrm>
          <a:prstGeom prst="rect">
            <a:avLst/>
          </a:prstGeom>
          <a:noFill/>
          <a:extLst>
            <a:ext uri="{909E8E84-426E-40DD-AFC4-6F175D3DCCD1}">
              <a14:hiddenFill xmlns:a14="http://schemas.microsoft.com/office/drawing/2010/main">
                <a:solidFill>
                  <a:srgbClr val="FFFFFF"/>
                </a:solidFill>
              </a14:hiddenFill>
            </a:ext>
          </a:extLst>
        </p:spPr>
      </p:pic>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4725144"/>
            <a:ext cx="2628900"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4653136"/>
            <a:ext cx="2628900"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39750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3167254"/>
            <a:ext cx="8856984" cy="3672408"/>
          </a:xfrm>
        </p:spPr>
        <p:txBody>
          <a:bodyPr>
            <a:normAutofit/>
          </a:bodyPr>
          <a:lstStyle/>
          <a:p>
            <a:pPr algn="just">
              <a:buFont typeface="Wingdings" pitchFamily="2" charset="2"/>
              <a:buChar char="ü"/>
            </a:pPr>
            <a:r>
              <a:rPr lang="tr-TR" sz="2000" dirty="0" smtClean="0">
                <a:solidFill>
                  <a:srgbClr val="FF0000"/>
                </a:solidFill>
                <a:latin typeface="Andalus" pitchFamily="18" charset="-78"/>
                <a:cs typeface="Andalus" pitchFamily="18" charset="-78"/>
              </a:rPr>
              <a:t>Daha </a:t>
            </a:r>
            <a:r>
              <a:rPr lang="tr-TR" sz="2000" dirty="0">
                <a:solidFill>
                  <a:srgbClr val="FF0000"/>
                </a:solidFill>
                <a:latin typeface="Andalus" pitchFamily="18" charset="-78"/>
                <a:cs typeface="Andalus" pitchFamily="18" charset="-78"/>
              </a:rPr>
              <a:t>iyi görme </a:t>
            </a:r>
            <a:r>
              <a:rPr lang="tr-TR" sz="2000" dirty="0">
                <a:latin typeface="Andalus" pitchFamily="18" charset="-78"/>
                <a:cs typeface="Andalus" pitchFamily="18" charset="-78"/>
              </a:rPr>
              <a:t>– Çok sayıda araştırma güneş ışığının ve açık havanın doğal ışığının, çocuklarda miyopluğu azalttığını ve uzağı görmeyi geliştirdiğini gösteriyor. Dışarıda daha fazla zaman geçiren çocukların uzağı görmesi, kapalı alan aktivitelerini tercih eden çocuklardan daha iyi. Ohio Üniversitesi Optometri Bölümü tarafından yayınlanan yeni bir çalışmaya göre haftada 14 saat açık hava ışığına maruz kalmak daha iyi görmeyi sağlıyor</a:t>
            </a:r>
            <a:r>
              <a:rPr lang="tr-TR" sz="2000" dirty="0" smtClean="0">
                <a:latin typeface="Andalus" pitchFamily="18" charset="-78"/>
                <a:cs typeface="Andalus" pitchFamily="18" charset="-78"/>
              </a:rPr>
              <a:t>.</a:t>
            </a:r>
            <a:endParaRPr lang="tr-TR" sz="2000" dirty="0">
              <a:latin typeface="Andalus" pitchFamily="18" charset="-78"/>
              <a:cs typeface="Andalus" pitchFamily="18" charset="-78"/>
            </a:endParaRPr>
          </a:p>
          <a:p>
            <a:pPr algn="just">
              <a:buFont typeface="Wingdings" pitchFamily="2" charset="2"/>
              <a:buChar char="ü"/>
            </a:pPr>
            <a:r>
              <a:rPr lang="tr-TR" sz="2000" dirty="0" smtClean="0">
                <a:solidFill>
                  <a:srgbClr val="FF0000"/>
                </a:solidFill>
                <a:latin typeface="Andalus" pitchFamily="18" charset="-78"/>
                <a:cs typeface="Andalus" pitchFamily="18" charset="-78"/>
              </a:rPr>
              <a:t>Hastalıklara </a:t>
            </a:r>
            <a:r>
              <a:rPr lang="tr-TR" sz="2000" dirty="0">
                <a:solidFill>
                  <a:srgbClr val="FF0000"/>
                </a:solidFill>
                <a:latin typeface="Andalus" pitchFamily="18" charset="-78"/>
                <a:cs typeface="Andalus" pitchFamily="18" charset="-78"/>
              </a:rPr>
              <a:t>karşı daha dirençli olma </a:t>
            </a:r>
            <a:r>
              <a:rPr lang="tr-TR" sz="2000" dirty="0">
                <a:latin typeface="Andalus" pitchFamily="18" charset="-78"/>
                <a:cs typeface="Andalus" pitchFamily="18" charset="-78"/>
              </a:rPr>
              <a:t>– Pek çok araştırma, toprakla oynamanın çocukların sağlıklı kalmasını sağladığını kanıtlıyor. Topraktaki bakteriler, virüsler ve diğer şeyler aslında bağışıklık sisteminin ve beynin gelişmesini sağlıyor. Toprakla oynamak bir çocuğun ruh halini olumlu anlamda değiştirirken kaygı ve stresini de azaltıyor</a:t>
            </a:r>
            <a:r>
              <a:rPr lang="tr-TR" sz="2000" dirty="0" smtClean="0">
                <a:latin typeface="Andalus" pitchFamily="18" charset="-78"/>
                <a:cs typeface="Andalus" pitchFamily="18" charset="-78"/>
              </a:rPr>
              <a:t>.</a:t>
            </a:r>
            <a:endParaRPr lang="tr-TR" sz="2000" dirty="0">
              <a:latin typeface="Andalus" pitchFamily="18" charset="-78"/>
              <a:cs typeface="Andalus" pitchFamily="18" charset="-78"/>
            </a:endParaRPr>
          </a:p>
        </p:txBody>
      </p:sp>
      <p:pic>
        <p:nvPicPr>
          <p:cNvPr id="6" name="Picture 5" descr="D:\REHBERLİK\aydede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63827"/>
            <a:ext cx="916749" cy="1296144"/>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378" y="1488767"/>
            <a:ext cx="2988510" cy="1572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02963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3501008"/>
            <a:ext cx="4392488" cy="3168352"/>
          </a:xfrm>
        </p:spPr>
        <p:txBody>
          <a:bodyPr>
            <a:normAutofit/>
          </a:bodyPr>
          <a:lstStyle/>
          <a:p>
            <a:pPr algn="just">
              <a:buFont typeface="Wingdings" pitchFamily="2" charset="2"/>
              <a:buChar char="ü"/>
            </a:pPr>
            <a:r>
              <a:rPr lang="tr-TR" sz="2000" dirty="0" smtClean="0">
                <a:solidFill>
                  <a:srgbClr val="FF0000"/>
                </a:solidFill>
                <a:latin typeface="Andalus" pitchFamily="18" charset="-78"/>
                <a:cs typeface="Andalus" pitchFamily="18" charset="-78"/>
              </a:rPr>
              <a:t>Yüksek </a:t>
            </a:r>
            <a:r>
              <a:rPr lang="tr-TR" sz="2000" dirty="0">
                <a:solidFill>
                  <a:srgbClr val="FF0000"/>
                </a:solidFill>
                <a:latin typeface="Andalus" pitchFamily="18" charset="-78"/>
                <a:cs typeface="Andalus" pitchFamily="18" charset="-78"/>
              </a:rPr>
              <a:t>D vitamini </a:t>
            </a:r>
            <a:r>
              <a:rPr lang="tr-TR" sz="2000" dirty="0">
                <a:latin typeface="Andalus" pitchFamily="18" charset="-78"/>
                <a:cs typeface="Andalus" pitchFamily="18" charset="-78"/>
              </a:rPr>
              <a:t>– D vitaminini yiyeceklerden tam anlamıyla almak çok zor. Aslında D vitaminimizin yüzde 80 ila yüzde 90’ı güneş ışığından geliyor. Makul saatlerde korunmadan güneşe 10 ya da 15 dakika maruz kalmak yeterli. İlk 10-15 dakikadan sonra en iyisi güneş kremi sürmek</a:t>
            </a:r>
            <a:r>
              <a:rPr lang="tr-TR" sz="2000" dirty="0" smtClean="0">
                <a:latin typeface="Andalus" pitchFamily="18" charset="-78"/>
                <a:cs typeface="Andalus" pitchFamily="18" charset="-78"/>
              </a:rPr>
              <a:t>.</a:t>
            </a:r>
          </a:p>
        </p:txBody>
      </p:sp>
      <p:pic>
        <p:nvPicPr>
          <p:cNvPr id="6" name="Picture 5" descr="D:\REHBERLİK\aydede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63827"/>
            <a:ext cx="916749" cy="1296144"/>
          </a:xfrm>
          <a:prstGeom prst="rect">
            <a:avLst/>
          </a:prstGeom>
          <a:noFill/>
          <a:extLst>
            <a:ext uri="{909E8E84-426E-40DD-AFC4-6F175D3DCCD1}">
              <a14:hiddenFill xmlns:a14="http://schemas.microsoft.com/office/drawing/2010/main">
                <a:solidFill>
                  <a:srgbClr val="FFFFFF"/>
                </a:solidFill>
              </a14:hiddenFill>
            </a:ext>
          </a:extLst>
        </p:spPr>
      </p:pic>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4253" y="1700808"/>
            <a:ext cx="284797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İçerik Yer Tutucusu 2"/>
          <p:cNvSpPr txBox="1">
            <a:spLocks/>
          </p:cNvSpPr>
          <p:nvPr/>
        </p:nvSpPr>
        <p:spPr>
          <a:xfrm>
            <a:off x="4788024" y="980727"/>
            <a:ext cx="4262017" cy="3734411"/>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itchFamily="2" charset="2"/>
              <a:buChar char="ü"/>
            </a:pPr>
            <a:r>
              <a:rPr lang="tr-TR" sz="2000" dirty="0" smtClean="0">
                <a:solidFill>
                  <a:srgbClr val="FF0000"/>
                </a:solidFill>
                <a:latin typeface="Andalus" pitchFamily="18" charset="-78"/>
                <a:cs typeface="Andalus" pitchFamily="18" charset="-78"/>
              </a:rPr>
              <a:t>Dikkat sürelerini uzatıyor: </a:t>
            </a:r>
            <a:r>
              <a:rPr lang="tr-TR" sz="2000" dirty="0" smtClean="0">
                <a:latin typeface="Andalus" pitchFamily="18" charset="-78"/>
                <a:cs typeface="Andalus" pitchFamily="18" charset="-78"/>
              </a:rPr>
              <a:t>Yapılan araştırmalar gösteriyor ki, açık havada deneyimleyerek öğrenen çocukların konsantrasyon süreleri uzuyor ve hafıza performansları artıyor. </a:t>
            </a:r>
          </a:p>
          <a:p>
            <a:pPr algn="just">
              <a:buFont typeface="Wingdings" pitchFamily="2" charset="2"/>
              <a:buChar char="ü"/>
            </a:pPr>
            <a:r>
              <a:rPr lang="tr-TR" sz="2000" dirty="0" smtClean="0">
                <a:latin typeface="Andalus" pitchFamily="18" charset="-78"/>
                <a:cs typeface="Andalus" pitchFamily="18" charset="-78"/>
              </a:rPr>
              <a:t>Illinois Üniversitesi tarafından gerçekleştirilen farklı araştırmalara göre açık havada öğrenme dikkat eksikliği ve hiperaktivite bozukluğu olan çocuklarda bile bu semptomları azaltıyor.</a:t>
            </a:r>
          </a:p>
        </p:txBody>
      </p:sp>
      <p:pic>
        <p:nvPicPr>
          <p:cNvPr id="204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753" y="4581128"/>
            <a:ext cx="2676525"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92073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427984" y="2132856"/>
            <a:ext cx="4608512" cy="4608512"/>
          </a:xfrm>
        </p:spPr>
        <p:txBody>
          <a:bodyPr>
            <a:normAutofit/>
          </a:bodyPr>
          <a:lstStyle/>
          <a:p>
            <a:pPr algn="just">
              <a:buFont typeface="Wingdings" pitchFamily="2" charset="2"/>
              <a:buChar char="ü"/>
            </a:pPr>
            <a:r>
              <a:rPr lang="tr-TR" sz="2000" dirty="0">
                <a:solidFill>
                  <a:srgbClr val="FF0000"/>
                </a:solidFill>
                <a:latin typeface="Andalus" pitchFamily="18" charset="-78"/>
                <a:cs typeface="Andalus" pitchFamily="18" charset="-78"/>
              </a:rPr>
              <a:t>Stresi </a:t>
            </a:r>
            <a:r>
              <a:rPr lang="tr-TR" sz="2000" dirty="0" smtClean="0">
                <a:solidFill>
                  <a:srgbClr val="FF0000"/>
                </a:solidFill>
                <a:latin typeface="Andalus" pitchFamily="18" charset="-78"/>
                <a:cs typeface="Andalus" pitchFamily="18" charset="-78"/>
              </a:rPr>
              <a:t>azaltıyor: </a:t>
            </a:r>
            <a:r>
              <a:rPr lang="tr-TR" sz="2000" dirty="0" smtClean="0">
                <a:latin typeface="Andalus" pitchFamily="18" charset="-78"/>
                <a:cs typeface="Andalus" pitchFamily="18" charset="-78"/>
              </a:rPr>
              <a:t>Dışarıda </a:t>
            </a:r>
            <a:r>
              <a:rPr lang="tr-TR" sz="2000" dirty="0">
                <a:latin typeface="Andalus" pitchFamily="18" charset="-78"/>
                <a:cs typeface="Andalus" pitchFamily="18" charset="-78"/>
              </a:rPr>
              <a:t>koşup oynamak çocukların daha mutlu olmasını, kendisini daha özgür ve mutlu hissetmesini sağlar. Çünkü çocuklar enerjilerini oyun oynayarak atarlar. Açık havada oyun oynayarak çocuklar kendini daha özgür ve mutlu hisseder, streslerini atar, bedenlerine ve düşüncelerine kattığı hareketlilik onlara canlılık ve sağlık verir. Yapılan araştırmalar da açık havada zaman geçirmenin iyi hissettirdiğini ve çocukların psikolojilerine olumlu etkilerinin olduğunu gösteriyor</a:t>
            </a:r>
            <a:r>
              <a:rPr lang="tr-TR" sz="2000" dirty="0" smtClean="0">
                <a:latin typeface="Andalus" pitchFamily="18" charset="-78"/>
                <a:cs typeface="Andalus" pitchFamily="18" charset="-78"/>
              </a:rPr>
              <a:t>.</a:t>
            </a:r>
          </a:p>
        </p:txBody>
      </p:sp>
      <p:pic>
        <p:nvPicPr>
          <p:cNvPr id="6" name="Picture 5" descr="D:\REHBERLİK\aydede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63827"/>
            <a:ext cx="916749" cy="1296144"/>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277244"/>
            <a:ext cx="3859701" cy="259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32974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1844824"/>
            <a:ext cx="4464496" cy="4896544"/>
          </a:xfrm>
        </p:spPr>
        <p:txBody>
          <a:bodyPr>
            <a:normAutofit/>
          </a:bodyPr>
          <a:lstStyle/>
          <a:p>
            <a:pPr algn="just">
              <a:buFont typeface="Wingdings" pitchFamily="2" charset="2"/>
              <a:buChar char="ü"/>
            </a:pPr>
            <a:r>
              <a:rPr lang="tr-TR" sz="2000" dirty="0">
                <a:solidFill>
                  <a:srgbClr val="FF0000"/>
                </a:solidFill>
                <a:latin typeface="Andalus" pitchFamily="18" charset="-78"/>
                <a:cs typeface="Andalus" pitchFamily="18" charset="-78"/>
              </a:rPr>
              <a:t>Hayal gücünü </a:t>
            </a:r>
            <a:r>
              <a:rPr lang="tr-TR" sz="2000" dirty="0" smtClean="0">
                <a:solidFill>
                  <a:srgbClr val="FF0000"/>
                </a:solidFill>
                <a:latin typeface="Andalus" pitchFamily="18" charset="-78"/>
                <a:cs typeface="Andalus" pitchFamily="18" charset="-78"/>
              </a:rPr>
              <a:t>besliyor: </a:t>
            </a:r>
            <a:r>
              <a:rPr lang="tr-TR" sz="2000" dirty="0" smtClean="0">
                <a:latin typeface="Andalus" pitchFamily="18" charset="-78"/>
                <a:cs typeface="Andalus" pitchFamily="18" charset="-78"/>
              </a:rPr>
              <a:t>Açık </a:t>
            </a:r>
            <a:r>
              <a:rPr lang="tr-TR" sz="2000" dirty="0">
                <a:latin typeface="Andalus" pitchFamily="18" charset="-78"/>
                <a:cs typeface="Andalus" pitchFamily="18" charset="-78"/>
              </a:rPr>
              <a:t>hava ortamları, değişen ve dinamik bir yapıda ve daha fazla bilinmez dolu olduğu için çocuklar sürekli yeni şeylere açık hale geliyorlar. Çocuklar, alışılan, bilindik kapalı alanların tam aksine; açık havada her zaman keşfedilecek yeni şeyler buluyorlar. Bu da çocukları gezmeye, görmeye, etraflarına bakmaya çağırıyor; merak ve hayal güçlerini kuvvetlendiriyor. Çocuklar açık havada oynayarak çevrelerini ve doğayı tanıma imkanı buluyor</a:t>
            </a:r>
            <a:r>
              <a:rPr lang="tr-TR" sz="2000" dirty="0" smtClean="0">
                <a:latin typeface="Andalus" pitchFamily="18" charset="-78"/>
                <a:cs typeface="Andalus" pitchFamily="18" charset="-78"/>
              </a:rPr>
              <a:t>.</a:t>
            </a:r>
          </a:p>
        </p:txBody>
      </p:sp>
      <p:pic>
        <p:nvPicPr>
          <p:cNvPr id="6" name="Picture 5" descr="D:\REHBERLİK\aydede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63827"/>
            <a:ext cx="916749" cy="1296144"/>
          </a:xfrm>
          <a:prstGeom prst="rect">
            <a:avLst/>
          </a:prstGeom>
          <a:noFill/>
          <a:extLst>
            <a:ext uri="{909E8E84-426E-40DD-AFC4-6F175D3DCCD1}">
              <a14:hiddenFill xmlns:a14="http://schemas.microsoft.com/office/drawing/2010/main">
                <a:solidFill>
                  <a:srgbClr val="FFFFFF"/>
                </a:solidFill>
              </a14:hiddenFill>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9189" y="1988840"/>
            <a:ext cx="3787307"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62115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139952" y="1776066"/>
            <a:ext cx="4752528" cy="4896544"/>
          </a:xfrm>
        </p:spPr>
        <p:txBody>
          <a:bodyPr>
            <a:normAutofit/>
          </a:bodyPr>
          <a:lstStyle/>
          <a:p>
            <a:pPr algn="just">
              <a:buFont typeface="Wingdings" pitchFamily="2" charset="2"/>
              <a:buChar char="ü"/>
            </a:pPr>
            <a:r>
              <a:rPr lang="tr-TR" sz="2000" dirty="0" smtClean="0">
                <a:solidFill>
                  <a:srgbClr val="FF0000"/>
                </a:solidFill>
                <a:latin typeface="Andalus" pitchFamily="18" charset="-78"/>
                <a:cs typeface="Andalus" pitchFamily="18" charset="-78"/>
              </a:rPr>
              <a:t>Ve dahası </a:t>
            </a:r>
            <a:r>
              <a:rPr lang="tr-TR" sz="2000" dirty="0" smtClean="0">
                <a:latin typeface="Andalus" pitchFamily="18" charset="-78"/>
                <a:cs typeface="Andalus" pitchFamily="18" charset="-78"/>
              </a:rPr>
              <a:t>Açık </a:t>
            </a:r>
            <a:r>
              <a:rPr lang="tr-TR" sz="2000" dirty="0">
                <a:latin typeface="Andalus" pitchFamily="18" charset="-78"/>
                <a:cs typeface="Andalus" pitchFamily="18" charset="-78"/>
              </a:rPr>
              <a:t>havada oynanan oyunlar çocukların uykusunun düzene girmesine yardımcı oluyor. Empati, hoşgörü, anlayış ve işbirliğine teşvik ediyor. İnce ve kalın motor beceriler için gerekli kasların çalışmasına destek oluyor.  Olumsuzlukların üstesinden gelmeyi öğretiyor. Doğa ile ilişkilerini geliştiriyor. Çocukların nörotik, içine kapanık, çekingen ve alıngan bir yapıya sahip olmasına engel oluyor. Koşma, tırmanma ve atlama gibi hareket gerektiren oyunlar sayesinde denge, hacim ve ağırlık gibi kavramlar doğal şekilde öğreniliyor.</a:t>
            </a:r>
            <a:endParaRPr lang="tr-TR" sz="2000" dirty="0" smtClean="0">
              <a:latin typeface="Andalus" pitchFamily="18" charset="-78"/>
              <a:cs typeface="Andalus" pitchFamily="18" charset="-78"/>
            </a:endParaRPr>
          </a:p>
        </p:txBody>
      </p:sp>
      <p:pic>
        <p:nvPicPr>
          <p:cNvPr id="6" name="Picture 5" descr="D:\REHBERLİK\aydede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63827"/>
            <a:ext cx="916749" cy="1296144"/>
          </a:xfrm>
          <a:prstGeom prst="rect">
            <a:avLst/>
          </a:prstGeom>
          <a:noFill/>
          <a:extLst>
            <a:ext uri="{909E8E84-426E-40DD-AFC4-6F175D3DCCD1}">
              <a14:hiddenFill xmlns:a14="http://schemas.microsoft.com/office/drawing/2010/main">
                <a:solidFill>
                  <a:srgbClr val="FFFFFF"/>
                </a:solidFill>
              </a14:hiddenFill>
            </a:ext>
          </a:extLst>
        </p:spPr>
      </p:pic>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988840"/>
            <a:ext cx="3906542"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14251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4097" y="108575"/>
            <a:ext cx="7454822" cy="1224136"/>
          </a:xfrm>
        </p:spPr>
        <p:txBody>
          <a:bodyPr>
            <a:normAutofit/>
          </a:bodyPr>
          <a:lstStyle/>
          <a:p>
            <a:pPr algn="l"/>
            <a:r>
              <a:rPr lang="tr-TR" dirty="0" smtClean="0">
                <a:solidFill>
                  <a:srgbClr val="0070C0"/>
                </a:solidFill>
                <a:latin typeface="Agency FB" panose="020B0503020202020204" pitchFamily="34" charset="0"/>
                <a:cs typeface="Andalus"/>
              </a:rPr>
              <a:t>Geçmişten Günümüze </a:t>
            </a:r>
            <a:r>
              <a:rPr lang="tr-TR" dirty="0" smtClean="0">
                <a:solidFill>
                  <a:srgbClr val="0070C0"/>
                </a:solidFill>
                <a:latin typeface="Agency FB" panose="020B0503020202020204" pitchFamily="34" charset="0"/>
                <a:cs typeface="Andalus"/>
              </a:rPr>
              <a:t>Oyunlar</a:t>
            </a:r>
            <a:endParaRPr lang="tr-TR" dirty="0">
              <a:solidFill>
                <a:srgbClr val="0070C0"/>
              </a:solidFill>
              <a:latin typeface="Agency FB" panose="020B0503020202020204" pitchFamily="34" charset="0"/>
              <a:cs typeface="Andalus"/>
            </a:endParaRPr>
          </a:p>
        </p:txBody>
      </p:sp>
      <p:sp>
        <p:nvSpPr>
          <p:cNvPr id="3" name="İçerik Yer Tutucusu 2"/>
          <p:cNvSpPr>
            <a:spLocks noGrp="1"/>
          </p:cNvSpPr>
          <p:nvPr>
            <p:ph idx="1"/>
          </p:nvPr>
        </p:nvSpPr>
        <p:spPr>
          <a:xfrm>
            <a:off x="107504" y="3140968"/>
            <a:ext cx="8876254" cy="3520820"/>
          </a:xfrm>
        </p:spPr>
        <p:txBody>
          <a:bodyPr>
            <a:normAutofit/>
          </a:bodyPr>
          <a:lstStyle/>
          <a:p>
            <a:pPr marL="0" indent="0" algn="just">
              <a:buNone/>
            </a:pPr>
            <a:r>
              <a:rPr lang="tr-TR" sz="2000" dirty="0" smtClean="0">
                <a:solidFill>
                  <a:srgbClr val="FF0000"/>
                </a:solidFill>
                <a:latin typeface="Andalus" pitchFamily="18" charset="-78"/>
                <a:cs typeface="Andalus" pitchFamily="18" charset="-78"/>
              </a:rPr>
              <a:t>Körebe: </a:t>
            </a:r>
            <a:endParaRPr lang="tr-TR" sz="2000" dirty="0">
              <a:solidFill>
                <a:srgbClr val="FF0000"/>
              </a:solidFill>
              <a:latin typeface="Andalus" pitchFamily="18" charset="-78"/>
              <a:cs typeface="Andalus" pitchFamily="18" charset="-78"/>
            </a:endParaRPr>
          </a:p>
          <a:p>
            <a:pPr marL="0" indent="0" algn="just">
              <a:buNone/>
            </a:pPr>
            <a:r>
              <a:rPr lang="tr-TR" sz="2000" dirty="0">
                <a:latin typeface="Andalus" pitchFamily="18" charset="-78"/>
                <a:cs typeface="Andalus" pitchFamily="18" charset="-78"/>
              </a:rPr>
              <a:t>Oyuncular arasından bir ebe belirlenir ve gözleri bağlanır. Oyun, adını ebenin gözlerinin bağlanmasından alır. Oyuncular ebe ortada kalacak biçimde bir halka oluşturur.</a:t>
            </a:r>
          </a:p>
          <a:p>
            <a:pPr marL="0" indent="0" algn="just">
              <a:buNone/>
            </a:pPr>
            <a:r>
              <a:rPr lang="tr-TR" sz="2000" dirty="0">
                <a:latin typeface="Andalus" pitchFamily="18" charset="-78"/>
                <a:cs typeface="Andalus" pitchFamily="18" charset="-78"/>
              </a:rPr>
              <a:t>“Türkü söyler döneriz,</a:t>
            </a:r>
          </a:p>
          <a:p>
            <a:pPr marL="0" indent="0" algn="just">
              <a:buNone/>
            </a:pPr>
            <a:r>
              <a:rPr lang="tr-TR" sz="2000" dirty="0">
                <a:latin typeface="Andalus" pitchFamily="18" charset="-78"/>
                <a:cs typeface="Andalus" pitchFamily="18" charset="-78"/>
              </a:rPr>
              <a:t>Bil bakalım biz kimiz,</a:t>
            </a:r>
          </a:p>
          <a:p>
            <a:pPr marL="0" indent="0" algn="just">
              <a:buNone/>
            </a:pPr>
            <a:r>
              <a:rPr lang="tr-TR" sz="2000" dirty="0">
                <a:latin typeface="Andalus" pitchFamily="18" charset="-78"/>
                <a:cs typeface="Andalus" pitchFamily="18" charset="-78"/>
              </a:rPr>
              <a:t>Göster bizi körebe</a:t>
            </a:r>
            <a:r>
              <a:rPr lang="tr-TR" sz="2000" dirty="0" smtClean="0">
                <a:latin typeface="Andalus" pitchFamily="18" charset="-78"/>
                <a:cs typeface="Andalus" pitchFamily="18" charset="-78"/>
              </a:rPr>
              <a:t>” sözlerini </a:t>
            </a:r>
            <a:r>
              <a:rPr lang="tr-TR" sz="2000" dirty="0">
                <a:latin typeface="Andalus" pitchFamily="18" charset="-78"/>
                <a:cs typeface="Andalus" pitchFamily="18" charset="-78"/>
              </a:rPr>
              <a:t>söyleyerek ve el çırparak ebenin çevresinde dönerler. Ebe bu sırada kollarını öne doğru uzatarak dokunduğu oyuncunun başını, yüzünü ve üstünü elleriyle yoklar. Kim olduğunu anlayabilirse adını söyler. Eğer tanırsa, dokunduğu oyuncu ebe olur. Tanıyamazsa, oyun aynı ebeyle sürer.</a:t>
            </a:r>
            <a:endParaRPr lang="tr-TR" sz="2000" dirty="0" smtClean="0">
              <a:latin typeface="Andalus" pitchFamily="18" charset="-78"/>
              <a:cs typeface="Andalus" pitchFamily="18" charset="-78"/>
            </a:endParaRPr>
          </a:p>
        </p:txBody>
      </p:sp>
      <p:pic>
        <p:nvPicPr>
          <p:cNvPr id="6" name="Picture 5" descr="D:\REHBERLİK\aydede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63827"/>
            <a:ext cx="916749" cy="1296144"/>
          </a:xfrm>
          <a:prstGeom prst="rect">
            <a:avLst/>
          </a:prstGeom>
          <a:noFill/>
          <a:extLst>
            <a:ext uri="{909E8E84-426E-40DD-AFC4-6F175D3DCCD1}">
              <a14:hiddenFill xmlns:a14="http://schemas.microsoft.com/office/drawing/2010/main">
                <a:solidFill>
                  <a:srgbClr val="FFFFFF"/>
                </a:solidFill>
              </a14:hiddenFill>
            </a:ext>
          </a:extLst>
        </p:spPr>
      </p:pic>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7" y="1359971"/>
            <a:ext cx="2883399" cy="1997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02963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844824"/>
            <a:ext cx="4608512" cy="3240360"/>
          </a:xfrm>
        </p:spPr>
        <p:txBody>
          <a:bodyPr>
            <a:normAutofit/>
          </a:bodyPr>
          <a:lstStyle/>
          <a:p>
            <a:pPr marL="0" indent="0" algn="just">
              <a:buNone/>
            </a:pPr>
            <a:r>
              <a:rPr lang="tr-TR" sz="2000" dirty="0" smtClean="0">
                <a:solidFill>
                  <a:srgbClr val="FF0000"/>
                </a:solidFill>
                <a:latin typeface="Andalus" pitchFamily="18" charset="-78"/>
                <a:cs typeface="Andalus" pitchFamily="18" charset="-78"/>
              </a:rPr>
              <a:t>Çelik </a:t>
            </a:r>
            <a:r>
              <a:rPr lang="tr-TR" sz="2000" dirty="0">
                <a:solidFill>
                  <a:srgbClr val="FF0000"/>
                </a:solidFill>
                <a:latin typeface="Andalus" pitchFamily="18" charset="-78"/>
                <a:cs typeface="Andalus" pitchFamily="18" charset="-78"/>
              </a:rPr>
              <a:t>çomak</a:t>
            </a:r>
          </a:p>
          <a:p>
            <a:pPr marL="0" indent="0" algn="just">
              <a:buNone/>
            </a:pPr>
            <a:r>
              <a:rPr lang="tr-TR" sz="2000" dirty="0" smtClean="0">
                <a:latin typeface="Andalus" pitchFamily="18" charset="-78"/>
                <a:cs typeface="Andalus" pitchFamily="18" charset="-78"/>
              </a:rPr>
              <a:t>Biri </a:t>
            </a:r>
            <a:r>
              <a:rPr lang="tr-TR" sz="2000" dirty="0">
                <a:latin typeface="Andalus" pitchFamily="18" charset="-78"/>
                <a:cs typeface="Andalus" pitchFamily="18" charset="-78"/>
              </a:rPr>
              <a:t>uzun diğeri kısa iki sopa kullanılarak oynanır. Kısa olan ve sürekli yerde kalan sopa, uzun sopayla uç kısmına vurularak havalandırıldıktan sonra, en uzak noktaya ulaştırılmaya çalışılır. Kısa sopaya, üç kez havalandırıp vuramayan oyuncu, sırasını rakibine verir. Sopayı en uzak noktaya atan oyuncu, oyunu kazanmış olur.</a:t>
            </a:r>
            <a:endParaRPr lang="tr-TR" sz="2000" dirty="0" smtClean="0">
              <a:latin typeface="Andalus" pitchFamily="18" charset="-78"/>
              <a:cs typeface="Andalus" pitchFamily="18" charset="-78"/>
            </a:endParaRPr>
          </a:p>
        </p:txBody>
      </p:sp>
      <p:pic>
        <p:nvPicPr>
          <p:cNvPr id="6" name="Picture 5" descr="D:\REHBERLİK\aydede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63827"/>
            <a:ext cx="916749" cy="1296144"/>
          </a:xfrm>
          <a:prstGeom prst="rect">
            <a:avLst/>
          </a:prstGeom>
          <a:noFill/>
          <a:extLst>
            <a:ext uri="{909E8E84-426E-40DD-AFC4-6F175D3DCCD1}">
              <a14:hiddenFill xmlns:a14="http://schemas.microsoft.com/office/drawing/2010/main">
                <a:solidFill>
                  <a:srgbClr val="FFFFFF"/>
                </a:solidFill>
              </a14:hiddenFill>
            </a:ext>
          </a:extLst>
        </p:spPr>
      </p:pic>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7" y="2650670"/>
            <a:ext cx="3190073" cy="1786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4785253"/>
            <a:ext cx="2448272" cy="174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6855" y="5053180"/>
            <a:ext cx="3771900"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11065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2852936"/>
            <a:ext cx="8851846" cy="3744416"/>
          </a:xfrm>
        </p:spPr>
        <p:txBody>
          <a:bodyPr>
            <a:normAutofit/>
          </a:bodyPr>
          <a:lstStyle/>
          <a:p>
            <a:pPr marL="0" indent="0" algn="just">
              <a:buNone/>
            </a:pPr>
            <a:r>
              <a:rPr lang="tr-TR" sz="2000" dirty="0" smtClean="0">
                <a:solidFill>
                  <a:srgbClr val="FF0000"/>
                </a:solidFill>
                <a:latin typeface="Andalus" pitchFamily="18" charset="-78"/>
                <a:cs typeface="Andalus" pitchFamily="18" charset="-78"/>
              </a:rPr>
              <a:t>Birdir Bir: </a:t>
            </a:r>
          </a:p>
          <a:p>
            <a:pPr marL="0" indent="0" algn="just">
              <a:buNone/>
            </a:pPr>
            <a:r>
              <a:rPr lang="tr-TR" sz="2000" dirty="0" smtClean="0">
                <a:latin typeface="Andalus" pitchFamily="18" charset="-78"/>
                <a:cs typeface="Andalus" pitchFamily="18" charset="-78"/>
              </a:rPr>
              <a:t>Oyuna </a:t>
            </a:r>
            <a:r>
              <a:rPr lang="tr-TR" sz="2000" dirty="0">
                <a:latin typeface="Andalus" pitchFamily="18" charset="-78"/>
                <a:cs typeface="Andalus" pitchFamily="18" charset="-78"/>
              </a:rPr>
              <a:t>başlamadan önce bir ebe seçilir. Diğer 9 kişinin, ebeden 20-25 adım ötede duracakları yer belirlenir ve hepsi 3-4 adım aralıklarla dizilir. Ebe eğilip belini kamburlaştırır, atlama yapacak 9 çocuk tekerlemenin kendi numaralarına ait kısmını tam ebenin üzerinden atlarken söyler. Çocuk diğerlerinin üzerinden de atlar, en sona gelindiğinde kendisi de eğilir. Birinci sıradaki, ebenin üzerinden “birdir bir” deyip atlar ve 3-4 adım ileride o da eğilerek sırtını kamburlaştırır. Ardından ikinci sıradaki koşarak ebenin ve diğerinin üzerinden atlar ve en sona geldiğinde o da </a:t>
            </a:r>
            <a:r>
              <a:rPr lang="tr-TR" sz="2000" dirty="0" smtClean="0">
                <a:latin typeface="Andalus" pitchFamily="18" charset="-78"/>
                <a:cs typeface="Andalus" pitchFamily="18" charset="-78"/>
              </a:rPr>
              <a:t>eğilir.</a:t>
            </a:r>
          </a:p>
          <a:p>
            <a:pPr marL="0" indent="0" algn="just">
              <a:buNone/>
            </a:pPr>
            <a:r>
              <a:rPr lang="tr-TR" sz="2000" dirty="0" smtClean="0">
                <a:latin typeface="Andalus" pitchFamily="18" charset="-78"/>
                <a:cs typeface="Andalus" pitchFamily="18" charset="-78"/>
              </a:rPr>
              <a:t>Devamında </a:t>
            </a:r>
            <a:r>
              <a:rPr lang="tr-TR" sz="2000" dirty="0">
                <a:latin typeface="Andalus" pitchFamily="18" charset="-78"/>
                <a:cs typeface="Andalus" pitchFamily="18" charset="-78"/>
              </a:rPr>
              <a:t>sırayla diğerleri de çocukların üzerinden atlar. Bu durum bir çocuğun atlamayı başaramamasına kadar devam eder. Atlayamayıp düşen, ebe seçilir.</a:t>
            </a:r>
            <a:endParaRPr lang="tr-TR" sz="2000" dirty="0" smtClean="0">
              <a:latin typeface="Andalus" pitchFamily="18" charset="-78"/>
              <a:cs typeface="Andalus" pitchFamily="18" charset="-78"/>
            </a:endParaRPr>
          </a:p>
        </p:txBody>
      </p:sp>
      <p:pic>
        <p:nvPicPr>
          <p:cNvPr id="6" name="Picture 5" descr="D:\REHBERLİK\aydede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63827"/>
            <a:ext cx="916749" cy="1296144"/>
          </a:xfrm>
          <a:prstGeom prst="rect">
            <a:avLst/>
          </a:prstGeom>
          <a:noFill/>
          <a:extLst>
            <a:ext uri="{909E8E84-426E-40DD-AFC4-6F175D3DCCD1}">
              <a14:hiddenFill xmlns:a14="http://schemas.microsoft.com/office/drawing/2010/main">
                <a:solidFill>
                  <a:srgbClr val="FFFFFF"/>
                </a:solidFill>
              </a14:hiddenFill>
            </a:ext>
          </a:extLst>
        </p:spPr>
      </p:pic>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1483796"/>
            <a:ext cx="28575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224" y="1236146"/>
            <a:ext cx="2322959"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11065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50463" y="2920380"/>
            <a:ext cx="4392488" cy="1440160"/>
          </a:xfrm>
        </p:spPr>
        <p:txBody>
          <a:bodyPr>
            <a:normAutofit fontScale="92500"/>
          </a:bodyPr>
          <a:lstStyle/>
          <a:p>
            <a:pPr algn="just">
              <a:buFont typeface="Wingdings" pitchFamily="2" charset="2"/>
              <a:buChar char="ü"/>
            </a:pPr>
            <a:r>
              <a:rPr lang="tr-TR" sz="2000" dirty="0" smtClean="0">
                <a:latin typeface="Andalus" pitchFamily="18" charset="-78"/>
                <a:cs typeface="Andalus" pitchFamily="18" charset="-78"/>
              </a:rPr>
              <a:t>Oyunun </a:t>
            </a:r>
            <a:r>
              <a:rPr lang="tr-TR" sz="2000" dirty="0">
                <a:latin typeface="Andalus" pitchFamily="18" charset="-78"/>
                <a:cs typeface="Andalus" pitchFamily="18" charset="-78"/>
              </a:rPr>
              <a:t>en etkili aracı ise oyuncaktır. Dolayısıyla </a:t>
            </a:r>
            <a:r>
              <a:rPr lang="tr-TR" sz="2000" dirty="0">
                <a:solidFill>
                  <a:srgbClr val="FF0000"/>
                </a:solidFill>
                <a:latin typeface="Andalus" pitchFamily="18" charset="-78"/>
                <a:cs typeface="Andalus" pitchFamily="18" charset="-78"/>
              </a:rPr>
              <a:t>çocuk için seçilen oyuncaklar</a:t>
            </a:r>
            <a:r>
              <a:rPr lang="tr-TR" sz="2000" dirty="0">
                <a:latin typeface="Andalus" pitchFamily="18" charset="-78"/>
                <a:cs typeface="Andalus" pitchFamily="18" charset="-78"/>
              </a:rPr>
              <a:t> da çocuğun gelişiminde en az oyun kadar önemli bir yere sahiptir.</a:t>
            </a:r>
            <a:endParaRPr lang="tr-TR" sz="2000" dirty="0" smtClean="0">
              <a:latin typeface="Andalus" pitchFamily="18" charset="-78"/>
              <a:cs typeface="Andalus" pitchFamily="18" charset="-78"/>
            </a:endParaRPr>
          </a:p>
        </p:txBody>
      </p:sp>
      <p:pic>
        <p:nvPicPr>
          <p:cNvPr id="6" name="Picture 5" descr="D:\REHBERLİK\aydede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63827"/>
            <a:ext cx="916749" cy="129614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701469"/>
            <a:ext cx="3614311" cy="1934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Resim 3"/>
          <p:cNvPicPr>
            <a:picLocks noChangeAspect="1"/>
          </p:cNvPicPr>
          <p:nvPr/>
        </p:nvPicPr>
        <p:blipFill>
          <a:blip r:embed="rId4"/>
          <a:stretch>
            <a:fillRect/>
          </a:stretch>
        </p:blipFill>
        <p:spPr>
          <a:xfrm>
            <a:off x="940718" y="1359971"/>
            <a:ext cx="3086100" cy="1485900"/>
          </a:xfrm>
          <a:prstGeom prst="rect">
            <a:avLst/>
          </a:prstGeom>
        </p:spPr>
      </p:pic>
      <p:pic>
        <p:nvPicPr>
          <p:cNvPr id="5" name="Resim 4"/>
          <p:cNvPicPr>
            <a:picLocks noChangeAspect="1"/>
          </p:cNvPicPr>
          <p:nvPr/>
        </p:nvPicPr>
        <p:blipFill>
          <a:blip r:embed="rId5"/>
          <a:stretch>
            <a:fillRect/>
          </a:stretch>
        </p:blipFill>
        <p:spPr>
          <a:xfrm>
            <a:off x="5376165" y="2811785"/>
            <a:ext cx="2762250" cy="1657350"/>
          </a:xfrm>
          <a:prstGeom prst="rect">
            <a:avLst/>
          </a:prstGeom>
        </p:spPr>
      </p:pic>
      <p:sp>
        <p:nvSpPr>
          <p:cNvPr id="8" name="İçerik Yer Tutucusu 2"/>
          <p:cNvSpPr txBox="1">
            <a:spLocks/>
          </p:cNvSpPr>
          <p:nvPr/>
        </p:nvSpPr>
        <p:spPr>
          <a:xfrm>
            <a:off x="4350697" y="4992537"/>
            <a:ext cx="4464496" cy="138468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itchFamily="2" charset="2"/>
              <a:buChar char="ü"/>
            </a:pPr>
            <a:r>
              <a:rPr lang="tr-TR" sz="2000" dirty="0" smtClean="0">
                <a:latin typeface="Andalus" pitchFamily="18" charset="-78"/>
                <a:cs typeface="Andalus" pitchFamily="18" charset="-78"/>
              </a:rPr>
              <a:t>Oyun yoluyla çocuk anne olur, baba olur, bebek olur, doktor olur. Kısacası farklı sosyal rollere girerek </a:t>
            </a:r>
            <a:r>
              <a:rPr lang="tr-TR" sz="2000" dirty="0" smtClean="0">
                <a:solidFill>
                  <a:srgbClr val="FF0000"/>
                </a:solidFill>
                <a:latin typeface="Andalus" pitchFamily="18" charset="-78"/>
                <a:cs typeface="Andalus" pitchFamily="18" charset="-78"/>
              </a:rPr>
              <a:t>gerçek hayatı oyununun içine dahil eder.</a:t>
            </a:r>
          </a:p>
        </p:txBody>
      </p:sp>
      <p:sp>
        <p:nvSpPr>
          <p:cNvPr id="9" name="İçerik Yer Tutucusu 2"/>
          <p:cNvSpPr txBox="1">
            <a:spLocks/>
          </p:cNvSpPr>
          <p:nvPr/>
        </p:nvSpPr>
        <p:spPr>
          <a:xfrm>
            <a:off x="4350697" y="1289588"/>
            <a:ext cx="4464496" cy="13957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itchFamily="2" charset="2"/>
              <a:buChar char="ü"/>
            </a:pPr>
            <a:r>
              <a:rPr lang="tr-TR" sz="2000" dirty="0" smtClean="0">
                <a:latin typeface="Andalus" pitchFamily="18" charset="-78"/>
                <a:cs typeface="Andalus" pitchFamily="18" charset="-78"/>
              </a:rPr>
              <a:t>Oyun çocuğun sözel olarak dışa vuramadığı pek çok </a:t>
            </a:r>
            <a:r>
              <a:rPr lang="tr-TR" sz="2000" dirty="0" smtClean="0">
                <a:solidFill>
                  <a:srgbClr val="FF0000"/>
                </a:solidFill>
                <a:latin typeface="Andalus" pitchFamily="18" charset="-78"/>
                <a:cs typeface="Andalus" pitchFamily="18" charset="-78"/>
              </a:rPr>
              <a:t>duyguyu açığa vurmasına yardımcı olur, </a:t>
            </a:r>
            <a:r>
              <a:rPr lang="tr-TR" sz="2000" dirty="0" smtClean="0">
                <a:latin typeface="Andalus" pitchFamily="18" charset="-78"/>
                <a:cs typeface="Andalus" pitchFamily="18" charset="-78"/>
              </a:rPr>
              <a:t>çocuğu rahatlatır, iyileştirir.</a:t>
            </a:r>
          </a:p>
        </p:txBody>
      </p:sp>
    </p:spTree>
    <p:extLst>
      <p:ext uri="{BB962C8B-B14F-4D97-AF65-F5344CB8AC3E}">
        <p14:creationId xmlns:p14="http://schemas.microsoft.com/office/powerpoint/2010/main" val="7841112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0952" y="3429000"/>
            <a:ext cx="8925544" cy="3312368"/>
          </a:xfrm>
        </p:spPr>
        <p:txBody>
          <a:bodyPr>
            <a:normAutofit/>
          </a:bodyPr>
          <a:lstStyle/>
          <a:p>
            <a:pPr marL="0" indent="0" algn="just">
              <a:buNone/>
            </a:pPr>
            <a:r>
              <a:rPr lang="tr-TR" sz="2000" dirty="0" smtClean="0">
                <a:solidFill>
                  <a:srgbClr val="FF0000"/>
                </a:solidFill>
                <a:latin typeface="Andalus" pitchFamily="18" charset="-78"/>
                <a:cs typeface="Andalus" pitchFamily="18" charset="-78"/>
              </a:rPr>
              <a:t>İstop:</a:t>
            </a:r>
          </a:p>
          <a:p>
            <a:pPr marL="0" indent="0" algn="just">
              <a:buNone/>
            </a:pPr>
            <a:r>
              <a:rPr lang="tr-TR" sz="2000" dirty="0" smtClean="0">
                <a:latin typeface="Andalus" pitchFamily="18" charset="-78"/>
                <a:cs typeface="Andalus" pitchFamily="18" charset="-78"/>
              </a:rPr>
              <a:t>Oyuncular </a:t>
            </a:r>
            <a:r>
              <a:rPr lang="tr-TR" sz="2000" dirty="0">
                <a:latin typeface="Andalus" pitchFamily="18" charset="-78"/>
                <a:cs typeface="Andalus" pitchFamily="18" charset="-78"/>
              </a:rPr>
              <a:t>bir daire oluşturur. Oyunu başlatmak için çocuklardan biri ebe olur. Ebe, oyunculardan birinin adını söyleyerek topu havaya atar. Top yere düşerken, adı söylenen oyuncu topu havada yakalarsa, başka birinin adını söyleyerek topu yeniden havaya atar</a:t>
            </a:r>
            <a:r>
              <a:rPr lang="tr-TR" sz="2000" dirty="0" smtClean="0">
                <a:latin typeface="Andalus" pitchFamily="18" charset="-78"/>
                <a:cs typeface="Andalus" pitchFamily="18" charset="-78"/>
              </a:rPr>
              <a:t>. </a:t>
            </a:r>
          </a:p>
          <a:p>
            <a:pPr marL="0" indent="0" algn="just">
              <a:buNone/>
            </a:pPr>
            <a:r>
              <a:rPr lang="tr-TR" sz="2000" dirty="0" smtClean="0">
                <a:latin typeface="Andalus" pitchFamily="18" charset="-78"/>
                <a:cs typeface="Andalus" pitchFamily="18" charset="-78"/>
              </a:rPr>
              <a:t>Topu </a:t>
            </a:r>
            <a:r>
              <a:rPr lang="tr-TR" sz="2000" dirty="0">
                <a:latin typeface="Andalus" pitchFamily="18" charset="-78"/>
                <a:cs typeface="Andalus" pitchFamily="18" charset="-78"/>
              </a:rPr>
              <a:t>havada tutamayan çocuk, topu yerden eline aldığında “istop” diye bağırır. Kaçışan oyuncular “istop” denildiği anda oldukları yerde durmak zorundadır. Bu durumda ebe, duran oyunculardan birini topla vurmaya çalışır. Vurulan oyuncu 1 puan kaybeder ve ebe olur. Üç kere vurulmuş olana bir ad takılır ve oyun o isimle devam eder.</a:t>
            </a:r>
            <a:endParaRPr lang="tr-TR" sz="2000" dirty="0" smtClean="0">
              <a:latin typeface="Andalus" pitchFamily="18" charset="-78"/>
              <a:cs typeface="Andalus" pitchFamily="18" charset="-78"/>
            </a:endParaRPr>
          </a:p>
        </p:txBody>
      </p:sp>
      <p:pic>
        <p:nvPicPr>
          <p:cNvPr id="6" name="Picture 5" descr="D:\REHBERLİK\aydede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63827"/>
            <a:ext cx="916749" cy="1296144"/>
          </a:xfrm>
          <a:prstGeom prst="rect">
            <a:avLst/>
          </a:prstGeom>
          <a:noFill/>
          <a:extLst>
            <a:ext uri="{909E8E84-426E-40DD-AFC4-6F175D3DCCD1}">
              <a14:hiddenFill xmlns:a14="http://schemas.microsoft.com/office/drawing/2010/main">
                <a:solidFill>
                  <a:srgbClr val="FFFFFF"/>
                </a:solidFill>
              </a14:hiddenFill>
            </a:ext>
          </a:extLst>
        </p:spPr>
      </p:pic>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1378429"/>
            <a:ext cx="3706624" cy="2056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1701378"/>
            <a:ext cx="2638425"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11065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5294" y="2780928"/>
            <a:ext cx="9001202" cy="3960440"/>
          </a:xfrm>
        </p:spPr>
        <p:txBody>
          <a:bodyPr>
            <a:normAutofit/>
          </a:bodyPr>
          <a:lstStyle/>
          <a:p>
            <a:pPr marL="0" indent="0" algn="just">
              <a:buNone/>
            </a:pPr>
            <a:r>
              <a:rPr lang="tr-TR" sz="2000" dirty="0">
                <a:solidFill>
                  <a:srgbClr val="FF0000"/>
                </a:solidFill>
                <a:latin typeface="Andalus" pitchFamily="18" charset="-78"/>
                <a:cs typeface="Andalus" pitchFamily="18" charset="-78"/>
              </a:rPr>
              <a:t>Beş </a:t>
            </a:r>
            <a:r>
              <a:rPr lang="tr-TR" sz="2000" dirty="0" smtClean="0">
                <a:solidFill>
                  <a:srgbClr val="FF0000"/>
                </a:solidFill>
                <a:latin typeface="Andalus" pitchFamily="18" charset="-78"/>
                <a:cs typeface="Andalus" pitchFamily="18" charset="-78"/>
              </a:rPr>
              <a:t>Taş: </a:t>
            </a:r>
          </a:p>
          <a:p>
            <a:pPr marL="0" indent="0" algn="just">
              <a:buNone/>
            </a:pPr>
            <a:r>
              <a:rPr lang="tr-TR" sz="2000" dirty="0" smtClean="0">
                <a:latin typeface="Andalus" pitchFamily="18" charset="-78"/>
                <a:cs typeface="Andalus" pitchFamily="18" charset="-78"/>
              </a:rPr>
              <a:t>Karşılıklı </a:t>
            </a:r>
            <a:r>
              <a:rPr lang="tr-TR" sz="2000" dirty="0">
                <a:latin typeface="Andalus" pitchFamily="18" charset="-78"/>
                <a:cs typeface="Andalus" pitchFamily="18" charset="-78"/>
              </a:rPr>
              <a:t>iki kişi </a:t>
            </a:r>
            <a:r>
              <a:rPr lang="tr-TR" sz="2000" dirty="0" smtClean="0">
                <a:latin typeface="Andalus" pitchFamily="18" charset="-78"/>
                <a:cs typeface="Andalus" pitchFamily="18" charset="-78"/>
              </a:rPr>
              <a:t>tarafından oynanır</a:t>
            </a:r>
            <a:r>
              <a:rPr lang="tr-TR" sz="2000" dirty="0">
                <a:latin typeface="Andalus" pitchFamily="18" charset="-78"/>
                <a:cs typeface="Andalus" pitchFamily="18" charset="-78"/>
              </a:rPr>
              <a:t>. Taşlar 5 (beş) adet yere atılır, ilk önce birler oynanır. Birlerde</a:t>
            </a:r>
            <a:r>
              <a:rPr lang="tr-TR" sz="2000" dirty="0" smtClean="0">
                <a:latin typeface="Andalus" pitchFamily="18" charset="-78"/>
                <a:cs typeface="Andalus" pitchFamily="18" charset="-78"/>
              </a:rPr>
              <a:t>; oyuncu </a:t>
            </a:r>
            <a:r>
              <a:rPr lang="tr-TR" sz="2000" dirty="0">
                <a:latin typeface="Andalus" pitchFamily="18" charset="-78"/>
                <a:cs typeface="Andalus" pitchFamily="18" charset="-78"/>
              </a:rPr>
              <a:t>bir taşı baş hizasına kadar havaya atar ve havaya attığı taş yere </a:t>
            </a:r>
            <a:r>
              <a:rPr lang="tr-TR" sz="2000" dirty="0" smtClean="0">
                <a:latin typeface="Andalus" pitchFamily="18" charset="-78"/>
                <a:cs typeface="Andalus" pitchFamily="18" charset="-78"/>
              </a:rPr>
              <a:t>düşene kadar </a:t>
            </a:r>
            <a:r>
              <a:rPr lang="tr-TR" sz="2000" dirty="0">
                <a:latin typeface="Andalus" pitchFamily="18" charset="-78"/>
                <a:cs typeface="Andalus" pitchFamily="18" charset="-78"/>
              </a:rPr>
              <a:t>taşı havaya attığı elle yerden bir taş alıp havaya attığı taşı </a:t>
            </a:r>
            <a:r>
              <a:rPr lang="tr-TR" sz="2000" dirty="0" smtClean="0">
                <a:latin typeface="Andalus" pitchFamily="18" charset="-78"/>
                <a:cs typeface="Andalus" pitchFamily="18" charset="-78"/>
              </a:rPr>
              <a:t>tutmak zorundadır</a:t>
            </a:r>
            <a:r>
              <a:rPr lang="tr-TR" sz="2000" dirty="0">
                <a:latin typeface="Andalus" pitchFamily="18" charset="-78"/>
                <a:cs typeface="Andalus" pitchFamily="18" charset="-78"/>
              </a:rPr>
              <a:t>. Tutamazsa yanar. İkiler, üçler, dörtler şeklinde devam eder</a:t>
            </a:r>
            <a:r>
              <a:rPr lang="tr-TR" sz="2000" dirty="0" smtClean="0">
                <a:latin typeface="Andalus" pitchFamily="18" charset="-78"/>
                <a:cs typeface="Andalus" pitchFamily="18" charset="-78"/>
              </a:rPr>
              <a:t>. Nihayetinde </a:t>
            </a:r>
            <a:r>
              <a:rPr lang="tr-TR" sz="2000" dirty="0">
                <a:latin typeface="Andalus" pitchFamily="18" charset="-78"/>
                <a:cs typeface="Andalus" pitchFamily="18" charset="-78"/>
              </a:rPr>
              <a:t>elinin üzerinde eksik taş yakalarsa ve avucuyla tutamazsa </a:t>
            </a:r>
            <a:r>
              <a:rPr lang="tr-TR" sz="2000" dirty="0" smtClean="0">
                <a:latin typeface="Andalus" pitchFamily="18" charset="-78"/>
                <a:cs typeface="Andalus" pitchFamily="18" charset="-78"/>
              </a:rPr>
              <a:t>yanmış olur</a:t>
            </a:r>
            <a:r>
              <a:rPr lang="tr-TR" sz="2000" dirty="0">
                <a:latin typeface="Andalus" pitchFamily="18" charset="-78"/>
                <a:cs typeface="Andalus" pitchFamily="18" charset="-78"/>
              </a:rPr>
              <a:t>. Tüm bu hareketleri yanmadan yapıp tamamlarsa, oyunda başarı sağlamış </a:t>
            </a:r>
            <a:r>
              <a:rPr lang="tr-TR" sz="2000" dirty="0" smtClean="0">
                <a:latin typeface="Andalus" pitchFamily="18" charset="-78"/>
                <a:cs typeface="Andalus" pitchFamily="18" charset="-78"/>
              </a:rPr>
              <a:t>olur ve </a:t>
            </a:r>
            <a:r>
              <a:rPr lang="tr-TR" sz="2000" dirty="0">
                <a:latin typeface="Andalus" pitchFamily="18" charset="-78"/>
                <a:cs typeface="Andalus" pitchFamily="18" charset="-78"/>
              </a:rPr>
              <a:t>rakibine karşı bir oyun ilerde olur. Aynı oyun koyun, kuzu ve keçilerin önayaklarının dizlerinden çıkan aşık kemikleriyle de oynanır. Hatta taştan </a:t>
            </a:r>
            <a:r>
              <a:rPr lang="tr-TR" sz="2000" dirty="0" smtClean="0">
                <a:latin typeface="Andalus" pitchFamily="18" charset="-78"/>
                <a:cs typeface="Andalus" pitchFamily="18" charset="-78"/>
              </a:rPr>
              <a:t>ziyade aşık </a:t>
            </a:r>
            <a:r>
              <a:rPr lang="tr-TR" sz="2000" dirty="0">
                <a:latin typeface="Andalus" pitchFamily="18" charset="-78"/>
                <a:cs typeface="Andalus" pitchFamily="18" charset="-78"/>
              </a:rPr>
              <a:t>kemikleriyle </a:t>
            </a:r>
            <a:r>
              <a:rPr lang="tr-TR" sz="2000" dirty="0" smtClean="0">
                <a:latin typeface="Andalus" pitchFamily="18" charset="-78"/>
                <a:cs typeface="Andalus" pitchFamily="18" charset="-78"/>
              </a:rPr>
              <a:t>oynanmaktadır. </a:t>
            </a:r>
          </a:p>
          <a:p>
            <a:pPr marL="0" indent="0" algn="just">
              <a:buNone/>
            </a:pPr>
            <a:r>
              <a:rPr lang="tr-TR" sz="2000" dirty="0" smtClean="0">
                <a:latin typeface="Andalus" pitchFamily="18" charset="-78"/>
                <a:cs typeface="Andalus" pitchFamily="18" charset="-78"/>
              </a:rPr>
              <a:t>Bu </a:t>
            </a:r>
            <a:r>
              <a:rPr lang="tr-TR" sz="2000" dirty="0">
                <a:latin typeface="Andalus" pitchFamily="18" charset="-78"/>
                <a:cs typeface="Andalus" pitchFamily="18" charset="-78"/>
              </a:rPr>
              <a:t>oyun evde, sokakta kısacası bir </a:t>
            </a:r>
            <a:r>
              <a:rPr lang="tr-TR" sz="2000" dirty="0" smtClean="0">
                <a:latin typeface="Andalus" pitchFamily="18" charset="-78"/>
                <a:cs typeface="Andalus" pitchFamily="18" charset="-78"/>
              </a:rPr>
              <a:t>araya gelen </a:t>
            </a:r>
            <a:r>
              <a:rPr lang="tr-TR" sz="2000" dirty="0">
                <a:latin typeface="Andalus" pitchFamily="18" charset="-78"/>
                <a:cs typeface="Andalus" pitchFamily="18" charset="-78"/>
              </a:rPr>
              <a:t>iki kişinin ilk öncelikle tercih ettikleri bir oyundu. Tüm </a:t>
            </a:r>
            <a:r>
              <a:rPr lang="tr-TR" sz="2000" dirty="0" smtClean="0">
                <a:latin typeface="Andalus" pitchFamily="18" charset="-78"/>
                <a:cs typeface="Andalus" pitchFamily="18" charset="-78"/>
              </a:rPr>
              <a:t>çocuklar tarafından </a:t>
            </a:r>
            <a:r>
              <a:rPr lang="tr-TR" sz="2000" dirty="0">
                <a:latin typeface="Andalus" pitchFamily="18" charset="-78"/>
                <a:cs typeface="Andalus" pitchFamily="18" charset="-78"/>
              </a:rPr>
              <a:t>bilinir ve oynanırdı.</a:t>
            </a:r>
            <a:endParaRPr lang="tr-TR" sz="2000" dirty="0" smtClean="0">
              <a:latin typeface="Andalus" pitchFamily="18" charset="-78"/>
              <a:cs typeface="Andalus" pitchFamily="18" charset="-78"/>
            </a:endParaRPr>
          </a:p>
        </p:txBody>
      </p:sp>
      <p:pic>
        <p:nvPicPr>
          <p:cNvPr id="6" name="Picture 5" descr="D:\REHBERLİK\aydede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63827"/>
            <a:ext cx="916749" cy="1296144"/>
          </a:xfrm>
          <a:prstGeom prst="rect">
            <a:avLst/>
          </a:prstGeom>
          <a:noFill/>
          <a:extLst>
            <a:ext uri="{909E8E84-426E-40DD-AFC4-6F175D3DCCD1}">
              <a14:hiddenFill xmlns:a14="http://schemas.microsoft.com/office/drawing/2010/main">
                <a:solidFill>
                  <a:srgbClr val="FFFFFF"/>
                </a:solidFill>
              </a14:hiddenFill>
            </a:ext>
          </a:extLst>
        </p:spPr>
      </p:pic>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1339889"/>
            <a:ext cx="253365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711899"/>
            <a:ext cx="2248669" cy="2356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11065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3356992"/>
            <a:ext cx="8856984" cy="3384376"/>
          </a:xfrm>
        </p:spPr>
        <p:txBody>
          <a:bodyPr>
            <a:normAutofit/>
          </a:bodyPr>
          <a:lstStyle/>
          <a:p>
            <a:pPr marL="0" indent="0" algn="just">
              <a:buNone/>
            </a:pPr>
            <a:r>
              <a:rPr lang="tr-TR" sz="2000" dirty="0" smtClean="0">
                <a:solidFill>
                  <a:srgbClr val="FF0000"/>
                </a:solidFill>
                <a:latin typeface="Andalus" pitchFamily="18" charset="-78"/>
                <a:cs typeface="Andalus" pitchFamily="18" charset="-78"/>
              </a:rPr>
              <a:t>Yağ Satarım </a:t>
            </a:r>
            <a:r>
              <a:rPr lang="tr-TR" sz="2000" dirty="0">
                <a:solidFill>
                  <a:srgbClr val="FF0000"/>
                </a:solidFill>
                <a:latin typeface="Andalus" pitchFamily="18" charset="-78"/>
                <a:cs typeface="Andalus" pitchFamily="18" charset="-78"/>
              </a:rPr>
              <a:t>Bal </a:t>
            </a:r>
            <a:r>
              <a:rPr lang="tr-TR" sz="2000" dirty="0" smtClean="0">
                <a:solidFill>
                  <a:srgbClr val="FF0000"/>
                </a:solidFill>
                <a:latin typeface="Andalus" pitchFamily="18" charset="-78"/>
                <a:cs typeface="Andalus" pitchFamily="18" charset="-78"/>
              </a:rPr>
              <a:t>Satarım:</a:t>
            </a:r>
            <a:endParaRPr lang="tr-TR" sz="2000" dirty="0">
              <a:latin typeface="Andalus" pitchFamily="18" charset="-78"/>
              <a:cs typeface="Andalus" pitchFamily="18" charset="-78"/>
            </a:endParaRPr>
          </a:p>
          <a:p>
            <a:pPr marL="0" indent="0" algn="just">
              <a:buNone/>
            </a:pPr>
            <a:r>
              <a:rPr lang="tr-TR" sz="2000" dirty="0">
                <a:latin typeface="Andalus" pitchFamily="18" charset="-78"/>
                <a:cs typeface="Andalus" pitchFamily="18" charset="-78"/>
              </a:rPr>
              <a:t>            </a:t>
            </a:r>
            <a:r>
              <a:rPr lang="tr-TR" sz="2000" dirty="0" smtClean="0">
                <a:latin typeface="Andalus" pitchFamily="18" charset="-78"/>
                <a:cs typeface="Andalus" pitchFamily="18" charset="-78"/>
              </a:rPr>
              <a:t>Oyuncular bir </a:t>
            </a:r>
            <a:r>
              <a:rPr lang="tr-TR" sz="2000" dirty="0">
                <a:latin typeface="Andalus" pitchFamily="18" charset="-78"/>
                <a:cs typeface="Andalus" pitchFamily="18" charset="-78"/>
              </a:rPr>
              <a:t>yuvarlak oluşturacak şekilde otururlar. Ebe eline mendil alarak </a:t>
            </a:r>
            <a:r>
              <a:rPr lang="tr-TR" sz="2000" dirty="0" smtClean="0">
                <a:latin typeface="Andalus" pitchFamily="18" charset="-78"/>
                <a:cs typeface="Andalus" pitchFamily="18" charset="-78"/>
              </a:rPr>
              <a:t>dolanmaya başlar</a:t>
            </a:r>
            <a:r>
              <a:rPr lang="tr-TR" sz="2000" dirty="0">
                <a:latin typeface="Andalus" pitchFamily="18" charset="-78"/>
                <a:cs typeface="Andalus" pitchFamily="18" charset="-78"/>
              </a:rPr>
              <a:t>. Bu arada " yağ satarım bal satarım, ustam ölmüş ben satarım, </a:t>
            </a:r>
            <a:r>
              <a:rPr lang="tr-TR" sz="2000" dirty="0" smtClean="0">
                <a:latin typeface="Andalus" pitchFamily="18" charset="-78"/>
                <a:cs typeface="Andalus" pitchFamily="18" charset="-78"/>
              </a:rPr>
              <a:t>ustam kökü </a:t>
            </a:r>
            <a:r>
              <a:rPr lang="tr-TR" sz="2000" dirty="0">
                <a:latin typeface="Andalus" pitchFamily="18" charset="-78"/>
                <a:cs typeface="Andalus" pitchFamily="18" charset="-78"/>
              </a:rPr>
              <a:t>sarıdır, satsam on beş liradır. </a:t>
            </a:r>
            <a:r>
              <a:rPr lang="tr-TR" sz="2000" dirty="0" smtClean="0">
                <a:latin typeface="Andalus" pitchFamily="18" charset="-78"/>
                <a:cs typeface="Andalus" pitchFamily="18" charset="-78"/>
              </a:rPr>
              <a:t>«Zambak </a:t>
            </a:r>
            <a:r>
              <a:rPr lang="tr-TR" sz="2000" dirty="0">
                <a:latin typeface="Andalus" pitchFamily="18" charset="-78"/>
                <a:cs typeface="Andalus" pitchFamily="18" charset="-78"/>
              </a:rPr>
              <a:t>zumbak dön ardına iyi </a:t>
            </a:r>
            <a:r>
              <a:rPr lang="tr-TR" sz="2000" dirty="0" smtClean="0">
                <a:latin typeface="Andalus" pitchFamily="18" charset="-78"/>
                <a:cs typeface="Andalus" pitchFamily="18" charset="-78"/>
              </a:rPr>
              <a:t>bak» şeklinde </a:t>
            </a:r>
            <a:r>
              <a:rPr lang="tr-TR" sz="2000" dirty="0">
                <a:latin typeface="Andalus" pitchFamily="18" charset="-78"/>
                <a:cs typeface="Andalus" pitchFamily="18" charset="-78"/>
              </a:rPr>
              <a:t>tekerleme söyler. Ebe dolaşırken mendili oturanlardan birinin </a:t>
            </a:r>
            <a:r>
              <a:rPr lang="tr-TR" sz="2000" dirty="0" smtClean="0">
                <a:latin typeface="Andalus" pitchFamily="18" charset="-78"/>
                <a:cs typeface="Andalus" pitchFamily="18" charset="-78"/>
              </a:rPr>
              <a:t>arkasına bırakır</a:t>
            </a:r>
            <a:r>
              <a:rPr lang="tr-TR" sz="2000" dirty="0">
                <a:latin typeface="Andalus" pitchFamily="18" charset="-78"/>
                <a:cs typeface="Andalus" pitchFamily="18" charset="-78"/>
              </a:rPr>
              <a:t>. Eğer arkasına bıraktığı oyuncunun haberi olmuşsa mendili alıp </a:t>
            </a:r>
            <a:r>
              <a:rPr lang="tr-TR" sz="2000" dirty="0" smtClean="0">
                <a:latin typeface="Andalus" pitchFamily="18" charset="-78"/>
                <a:cs typeface="Andalus" pitchFamily="18" charset="-78"/>
              </a:rPr>
              <a:t>ebeyi kovalamaya </a:t>
            </a:r>
            <a:r>
              <a:rPr lang="tr-TR" sz="2000" dirty="0">
                <a:latin typeface="Andalus" pitchFamily="18" charset="-78"/>
                <a:cs typeface="Andalus" pitchFamily="18" charset="-78"/>
              </a:rPr>
              <a:t>başlar. Ebe de bir defa dolanıp o oyuncunun yerine oturur. </a:t>
            </a:r>
            <a:r>
              <a:rPr lang="tr-TR" sz="2000" dirty="0" smtClean="0">
                <a:latin typeface="Andalus" pitchFamily="18" charset="-78"/>
                <a:cs typeface="Andalus" pitchFamily="18" charset="-78"/>
              </a:rPr>
              <a:t>Eğer oyuncunun </a:t>
            </a:r>
            <a:r>
              <a:rPr lang="tr-TR" sz="2000" dirty="0">
                <a:latin typeface="Andalus" pitchFamily="18" charset="-78"/>
                <a:cs typeface="Andalus" pitchFamily="18" charset="-78"/>
              </a:rPr>
              <a:t>haberi olmamışsa ebe bir dahaki dolaşmasında mendili alıp o </a:t>
            </a:r>
            <a:r>
              <a:rPr lang="tr-TR" sz="2000" dirty="0" smtClean="0">
                <a:latin typeface="Andalus" pitchFamily="18" charset="-78"/>
                <a:cs typeface="Andalus" pitchFamily="18" charset="-78"/>
              </a:rPr>
              <a:t>oyuncuya vurmaya </a:t>
            </a:r>
            <a:r>
              <a:rPr lang="tr-TR" sz="2000" dirty="0">
                <a:latin typeface="Andalus" pitchFamily="18" charset="-78"/>
                <a:cs typeface="Andalus" pitchFamily="18" charset="-78"/>
              </a:rPr>
              <a:t>başlar. O da kalkıp bir defa dolanır gelip tekrar yerine oturur. </a:t>
            </a:r>
            <a:r>
              <a:rPr lang="tr-TR" sz="2000" dirty="0" smtClean="0">
                <a:latin typeface="Andalus" pitchFamily="18" charset="-78"/>
                <a:cs typeface="Andalus" pitchFamily="18" charset="-78"/>
              </a:rPr>
              <a:t>Oyun böylece </a:t>
            </a:r>
            <a:r>
              <a:rPr lang="tr-TR" sz="2000" dirty="0">
                <a:latin typeface="Andalus" pitchFamily="18" charset="-78"/>
                <a:cs typeface="Andalus" pitchFamily="18" charset="-78"/>
              </a:rPr>
              <a:t>devam eder.</a:t>
            </a:r>
            <a:endParaRPr lang="tr-TR" sz="2000" dirty="0" smtClean="0">
              <a:latin typeface="Andalus" pitchFamily="18" charset="-78"/>
              <a:cs typeface="Andalus" pitchFamily="18" charset="-78"/>
            </a:endParaRPr>
          </a:p>
        </p:txBody>
      </p:sp>
      <p:pic>
        <p:nvPicPr>
          <p:cNvPr id="6" name="Picture 5" descr="D:\REHBERLİK\aydede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63827"/>
            <a:ext cx="916749" cy="1296144"/>
          </a:xfrm>
          <a:prstGeom prst="rect">
            <a:avLst/>
          </a:prstGeom>
          <a:noFill/>
          <a:extLst>
            <a:ext uri="{909E8E84-426E-40DD-AFC4-6F175D3DCCD1}">
              <a14:hiddenFill xmlns:a14="http://schemas.microsoft.com/office/drawing/2010/main">
                <a:solidFill>
                  <a:srgbClr val="FFFFFF"/>
                </a:solidFill>
              </a14:hiddenFill>
            </a:ext>
          </a:extLst>
        </p:spPr>
      </p:pic>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663215"/>
            <a:ext cx="2867025"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6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1359970"/>
            <a:ext cx="2954529" cy="2213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11065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1700808"/>
            <a:ext cx="8918039" cy="4949349"/>
          </a:xfrm>
        </p:spPr>
        <p:txBody>
          <a:bodyPr>
            <a:normAutofit/>
          </a:bodyPr>
          <a:lstStyle/>
          <a:p>
            <a:pPr marL="0" indent="0" algn="just">
              <a:buNone/>
            </a:pPr>
            <a:r>
              <a:rPr lang="tr-TR" sz="2000" dirty="0" smtClean="0">
                <a:solidFill>
                  <a:srgbClr val="FF0000"/>
                </a:solidFill>
                <a:latin typeface="Andalus" pitchFamily="18" charset="-78"/>
                <a:cs typeface="Andalus" pitchFamily="18" charset="-78"/>
              </a:rPr>
              <a:t>Geçmişte ve </a:t>
            </a:r>
            <a:r>
              <a:rPr lang="tr-TR" sz="2000" dirty="0">
                <a:solidFill>
                  <a:srgbClr val="FF0000"/>
                </a:solidFill>
                <a:latin typeface="Andalus" pitchFamily="18" charset="-78"/>
                <a:cs typeface="Andalus" pitchFamily="18" charset="-78"/>
              </a:rPr>
              <a:t>Günümüzde Oynanan Çocuk Oyunları Arasındaki </a:t>
            </a:r>
            <a:r>
              <a:rPr lang="tr-TR" sz="2000" dirty="0" smtClean="0">
                <a:solidFill>
                  <a:srgbClr val="FF0000"/>
                </a:solidFill>
                <a:latin typeface="Andalus" pitchFamily="18" charset="-78"/>
                <a:cs typeface="Andalus" pitchFamily="18" charset="-78"/>
              </a:rPr>
              <a:t>Farklar</a:t>
            </a:r>
            <a:endParaRPr lang="tr-TR" sz="2000" dirty="0">
              <a:solidFill>
                <a:srgbClr val="FF0000"/>
              </a:solidFill>
              <a:latin typeface="Andalus" pitchFamily="18" charset="-78"/>
              <a:cs typeface="Andalus" pitchFamily="18" charset="-78"/>
            </a:endParaRPr>
          </a:p>
          <a:p>
            <a:pPr algn="just">
              <a:buFont typeface="Wingdings" pitchFamily="2" charset="2"/>
              <a:buChar char="ü"/>
            </a:pPr>
            <a:r>
              <a:rPr lang="tr-TR" sz="2000" dirty="0" smtClean="0">
                <a:latin typeface="Andalus" pitchFamily="18" charset="-78"/>
                <a:cs typeface="Andalus" pitchFamily="18" charset="-78"/>
              </a:rPr>
              <a:t>Eskiden oynanan </a:t>
            </a:r>
            <a:r>
              <a:rPr lang="tr-TR" sz="2000" dirty="0">
                <a:latin typeface="Andalus" pitchFamily="18" charset="-78"/>
                <a:cs typeface="Andalus" pitchFamily="18" charset="-78"/>
              </a:rPr>
              <a:t>oyunları günümüz oyunları ile karşılaştırdığımız zaman daha </a:t>
            </a:r>
            <a:r>
              <a:rPr lang="tr-TR" sz="2000" dirty="0" smtClean="0">
                <a:latin typeface="Andalus" pitchFamily="18" charset="-78"/>
                <a:cs typeface="Andalus" pitchFamily="18" charset="-78"/>
              </a:rPr>
              <a:t>eğlenceli olduklarını </a:t>
            </a:r>
            <a:r>
              <a:rPr lang="tr-TR" sz="2000" dirty="0">
                <a:latin typeface="Andalus" pitchFamily="18" charset="-78"/>
                <a:cs typeface="Andalus" pitchFamily="18" charset="-78"/>
              </a:rPr>
              <a:t>ve birlik beraberlik içerisinde bir şeylerin </a:t>
            </a:r>
            <a:r>
              <a:rPr lang="tr-TR" sz="2000" dirty="0" smtClean="0">
                <a:latin typeface="Andalus" pitchFamily="18" charset="-78"/>
                <a:cs typeface="Andalus" pitchFamily="18" charset="-78"/>
              </a:rPr>
              <a:t>paylaşıldığı görülüyor</a:t>
            </a:r>
            <a:r>
              <a:rPr lang="tr-TR" sz="2000" dirty="0">
                <a:latin typeface="Andalus" pitchFamily="18" charset="-78"/>
                <a:cs typeface="Andalus" pitchFamily="18" charset="-78"/>
              </a:rPr>
              <a:t>. Arkadaşlıklar edinilir, oyunlardan sonra gezip </a:t>
            </a:r>
            <a:r>
              <a:rPr lang="tr-TR" sz="2000" dirty="0" smtClean="0">
                <a:latin typeface="Andalus" pitchFamily="18" charset="-78"/>
                <a:cs typeface="Andalus" pitchFamily="18" charset="-78"/>
              </a:rPr>
              <a:t>dolaşılırdı. Bir </a:t>
            </a:r>
            <a:r>
              <a:rPr lang="tr-TR" sz="2000" dirty="0">
                <a:latin typeface="Andalus" pitchFamily="18" charset="-78"/>
                <a:cs typeface="Andalus" pitchFamily="18" charset="-78"/>
              </a:rPr>
              <a:t>arada olmanın tadı çıkartılırdı. Eskiden oynanan oyunlara baktığımız </a:t>
            </a:r>
            <a:r>
              <a:rPr lang="tr-TR" sz="2000" dirty="0" smtClean="0">
                <a:latin typeface="Andalus" pitchFamily="18" charset="-78"/>
                <a:cs typeface="Andalus" pitchFamily="18" charset="-78"/>
              </a:rPr>
              <a:t>zaman uzun </a:t>
            </a:r>
            <a:r>
              <a:rPr lang="tr-TR" sz="2000" dirty="0">
                <a:latin typeface="Andalus" pitchFamily="18" charset="-78"/>
                <a:cs typeface="Andalus" pitchFamily="18" charset="-78"/>
              </a:rPr>
              <a:t>eşek, körebe, misket, çivi, gazoz kapakları, seksek, saklambaç, çelikçomak, mendil kapmaca gibi bir çok oyun daha oynanırdı</a:t>
            </a:r>
            <a:r>
              <a:rPr lang="tr-TR" sz="2000" dirty="0" smtClean="0">
                <a:latin typeface="Andalus" pitchFamily="18" charset="-78"/>
                <a:cs typeface="Andalus" pitchFamily="18" charset="-78"/>
              </a:rPr>
              <a:t>.</a:t>
            </a:r>
            <a:endParaRPr lang="tr-TR" sz="2000" dirty="0">
              <a:latin typeface="Andalus" pitchFamily="18" charset="-78"/>
              <a:cs typeface="Andalus" pitchFamily="18" charset="-78"/>
            </a:endParaRPr>
          </a:p>
          <a:p>
            <a:pPr algn="just">
              <a:buFont typeface="Wingdings" pitchFamily="2" charset="2"/>
              <a:buChar char="ü"/>
            </a:pPr>
            <a:r>
              <a:rPr lang="tr-TR" sz="2000" dirty="0" smtClean="0">
                <a:latin typeface="Andalus" pitchFamily="18" charset="-78"/>
                <a:cs typeface="Andalus" pitchFamily="18" charset="-78"/>
              </a:rPr>
              <a:t>Günümüzde eski </a:t>
            </a:r>
            <a:r>
              <a:rPr lang="tr-TR" sz="2000" dirty="0">
                <a:latin typeface="Andalus" pitchFamily="18" charset="-78"/>
                <a:cs typeface="Andalus" pitchFamily="18" charset="-78"/>
              </a:rPr>
              <a:t>oyunlara göre hayatımız daha sade ve teknoloji bağımlısı haline </a:t>
            </a:r>
            <a:r>
              <a:rPr lang="tr-TR" sz="2000" dirty="0" smtClean="0">
                <a:latin typeface="Andalus" pitchFamily="18" charset="-78"/>
                <a:cs typeface="Andalus" pitchFamily="18" charset="-78"/>
              </a:rPr>
              <a:t>gelmiş durumdayız</a:t>
            </a:r>
            <a:r>
              <a:rPr lang="tr-TR" sz="2000" dirty="0">
                <a:latin typeface="Andalus" pitchFamily="18" charset="-78"/>
                <a:cs typeface="Andalus" pitchFamily="18" charset="-78"/>
              </a:rPr>
              <a:t>. Bilgisayarın </a:t>
            </a:r>
            <a:r>
              <a:rPr lang="tr-TR" sz="2000" dirty="0" smtClean="0">
                <a:latin typeface="Andalus" pitchFamily="18" charset="-78"/>
                <a:cs typeface="Andalus" pitchFamily="18" charset="-78"/>
              </a:rPr>
              <a:t>yaygınlaşması </a:t>
            </a:r>
            <a:r>
              <a:rPr lang="tr-TR" sz="2000" dirty="0">
                <a:latin typeface="Andalus" pitchFamily="18" charset="-78"/>
                <a:cs typeface="Andalus" pitchFamily="18" charset="-78"/>
              </a:rPr>
              <a:t>ile </a:t>
            </a:r>
            <a:r>
              <a:rPr lang="tr-TR" sz="2000" dirty="0" smtClean="0">
                <a:latin typeface="Andalus" pitchFamily="18" charset="-78"/>
                <a:cs typeface="Andalus" pitchFamily="18" charset="-78"/>
              </a:rPr>
              <a:t>birlikte çocuklar </a:t>
            </a:r>
            <a:r>
              <a:rPr lang="tr-TR" sz="2000" dirty="0">
                <a:latin typeface="Andalus" pitchFamily="18" charset="-78"/>
                <a:cs typeface="Andalus" pitchFamily="18" charset="-78"/>
              </a:rPr>
              <a:t>dışarıya çıkmak yerine evde birbirleriyle oyun oynamayı </a:t>
            </a:r>
            <a:r>
              <a:rPr lang="tr-TR" sz="2000" dirty="0" smtClean="0">
                <a:latin typeface="Andalus" pitchFamily="18" charset="-78"/>
                <a:cs typeface="Andalus" pitchFamily="18" charset="-78"/>
              </a:rPr>
              <a:t>tercih ediyorlar.</a:t>
            </a:r>
            <a:endParaRPr lang="tr-TR" sz="2000" dirty="0">
              <a:latin typeface="Andalus" pitchFamily="18" charset="-78"/>
              <a:cs typeface="Andalus" pitchFamily="18" charset="-78"/>
            </a:endParaRPr>
          </a:p>
          <a:p>
            <a:pPr algn="just">
              <a:buFont typeface="Wingdings" pitchFamily="2" charset="2"/>
              <a:buChar char="ü"/>
            </a:pPr>
            <a:r>
              <a:rPr lang="tr-TR" sz="2000" dirty="0" smtClean="0">
                <a:latin typeface="Andalus" pitchFamily="18" charset="-78"/>
                <a:cs typeface="Andalus" pitchFamily="18" charset="-78"/>
              </a:rPr>
              <a:t>Arasındaki farklar </a:t>
            </a:r>
            <a:r>
              <a:rPr lang="tr-TR" sz="2000" dirty="0">
                <a:latin typeface="Andalus" pitchFamily="18" charset="-78"/>
                <a:cs typeface="Andalus" pitchFamily="18" charset="-78"/>
              </a:rPr>
              <a:t>her alanda kendisini gösteriyor. Günümüz oyunları teknolojinin </a:t>
            </a:r>
            <a:r>
              <a:rPr lang="tr-TR" sz="2000" dirty="0" smtClean="0">
                <a:latin typeface="Andalus" pitchFamily="18" charset="-78"/>
                <a:cs typeface="Andalus" pitchFamily="18" charset="-78"/>
              </a:rPr>
              <a:t>de etkisiyle </a:t>
            </a:r>
            <a:r>
              <a:rPr lang="tr-TR" sz="2000" dirty="0">
                <a:latin typeface="Andalus" pitchFamily="18" charset="-78"/>
                <a:cs typeface="Andalus" pitchFamily="18" charset="-78"/>
              </a:rPr>
              <a:t>gerçek bir oyun olmamaktadır. Arkadaşlarla bir arada olamazsın, </a:t>
            </a:r>
            <a:r>
              <a:rPr lang="tr-TR" sz="2000" dirty="0" smtClean="0">
                <a:latin typeface="Andalus" pitchFamily="18" charset="-78"/>
                <a:cs typeface="Andalus" pitchFamily="18" charset="-78"/>
              </a:rPr>
              <a:t>dostluk ve </a:t>
            </a:r>
            <a:r>
              <a:rPr lang="tr-TR" sz="2000" dirty="0">
                <a:latin typeface="Andalus" pitchFamily="18" charset="-78"/>
                <a:cs typeface="Andalus" pitchFamily="18" charset="-78"/>
              </a:rPr>
              <a:t>arkadaşlık değerleri kendilerini kaybeder. Çocuklar arasında </a:t>
            </a:r>
            <a:r>
              <a:rPr lang="tr-TR" sz="2000" dirty="0" smtClean="0">
                <a:latin typeface="Andalus" pitchFamily="18" charset="-78"/>
                <a:cs typeface="Andalus" pitchFamily="18" charset="-78"/>
              </a:rPr>
              <a:t>bağlar zayıflayarak </a:t>
            </a:r>
            <a:r>
              <a:rPr lang="tr-TR" sz="2000" dirty="0">
                <a:latin typeface="Andalus" pitchFamily="18" charset="-78"/>
                <a:cs typeface="Andalus" pitchFamily="18" charset="-78"/>
              </a:rPr>
              <a:t>yakınlık göstermezler. </a:t>
            </a:r>
            <a:r>
              <a:rPr lang="tr-TR" sz="2000" dirty="0" smtClean="0">
                <a:latin typeface="Andalus" pitchFamily="18" charset="-78"/>
                <a:cs typeface="Andalus" pitchFamily="18" charset="-78"/>
              </a:rPr>
              <a:t>Bu </a:t>
            </a:r>
            <a:r>
              <a:rPr lang="tr-TR" sz="2000" dirty="0">
                <a:latin typeface="Andalus" pitchFamily="18" charset="-78"/>
                <a:cs typeface="Andalus" pitchFamily="18" charset="-78"/>
              </a:rPr>
              <a:t>da hem çocuklar hem de bireyler </a:t>
            </a:r>
            <a:r>
              <a:rPr lang="tr-TR" sz="2000" dirty="0" smtClean="0">
                <a:latin typeface="Andalus" pitchFamily="18" charset="-78"/>
                <a:cs typeface="Andalus" pitchFamily="18" charset="-78"/>
              </a:rPr>
              <a:t>arasındaki iletişim </a:t>
            </a:r>
            <a:r>
              <a:rPr lang="tr-TR" sz="2000" dirty="0">
                <a:latin typeface="Andalus" pitchFamily="18" charset="-78"/>
                <a:cs typeface="Andalus" pitchFamily="18" charset="-78"/>
              </a:rPr>
              <a:t>bağının kopmasına yol açar.</a:t>
            </a:r>
            <a:endParaRPr lang="tr-TR" sz="2000" dirty="0" smtClean="0">
              <a:latin typeface="Andalus" pitchFamily="18" charset="-78"/>
              <a:cs typeface="Andalus" pitchFamily="18" charset="-78"/>
            </a:endParaRPr>
          </a:p>
        </p:txBody>
      </p:sp>
      <p:pic>
        <p:nvPicPr>
          <p:cNvPr id="6" name="Picture 5" descr="D:\REHBERLİK\aydede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63827"/>
            <a:ext cx="916749"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1065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1844824"/>
            <a:ext cx="8856984" cy="4896544"/>
          </a:xfrm>
        </p:spPr>
        <p:txBody>
          <a:bodyPr>
            <a:normAutofit/>
          </a:bodyPr>
          <a:lstStyle/>
          <a:p>
            <a:pPr marL="0" indent="0" algn="just">
              <a:buNone/>
            </a:pPr>
            <a:r>
              <a:rPr lang="tr-TR" sz="2000" dirty="0" smtClean="0">
                <a:solidFill>
                  <a:srgbClr val="FF0000"/>
                </a:solidFill>
                <a:latin typeface="Andalus" pitchFamily="18" charset="-78"/>
                <a:cs typeface="Andalus" pitchFamily="18" charset="-78"/>
              </a:rPr>
              <a:t>Sonuç Olarak; </a:t>
            </a:r>
            <a:endParaRPr lang="tr-TR" sz="2000" dirty="0">
              <a:solidFill>
                <a:srgbClr val="FF0000"/>
              </a:solidFill>
              <a:latin typeface="Andalus" pitchFamily="18" charset="-78"/>
              <a:cs typeface="Andalus" pitchFamily="18" charset="-78"/>
            </a:endParaRPr>
          </a:p>
          <a:p>
            <a:pPr algn="just">
              <a:buFont typeface="Wingdings" pitchFamily="2" charset="2"/>
              <a:buChar char="ü"/>
            </a:pPr>
            <a:r>
              <a:rPr lang="tr-TR" sz="2000" dirty="0" smtClean="0">
                <a:latin typeface="Andalus" pitchFamily="18" charset="-78"/>
                <a:cs typeface="Andalus" pitchFamily="18" charset="-78"/>
              </a:rPr>
              <a:t>Çocuğun </a:t>
            </a:r>
            <a:r>
              <a:rPr lang="tr-TR" sz="2000" dirty="0">
                <a:latin typeface="Andalus" pitchFamily="18" charset="-78"/>
                <a:cs typeface="Andalus" pitchFamily="18" charset="-78"/>
              </a:rPr>
              <a:t>yeteneklerini keşfetmesinde, iletişim becerilerini geliştirmesinde, kendini ifade etmesinde, fiziksel, zihinsel, dil, sosyal ve duygusal gelişimini sağlamasında oyun en etkili yöntemdir. Kuralları ve içerikleri çağdan çağa birçok değişime uğrasa da çocuk için oyun, bir eğlenme ve etkin öğrenme kaynağıdır. Oyun, çocuğun kendini ifade etmek için kullandığı dili ve aracıdır.  Bu bağlamda oyun, çocuğun hayatı, geleceği ve hayalleriyle baş başa kaldığı, gerçek dünyayla hayal dünyası arasında köprüdür. </a:t>
            </a:r>
            <a:r>
              <a:rPr lang="tr-TR" sz="2000" dirty="0" smtClean="0">
                <a:latin typeface="Andalus" pitchFamily="18" charset="-78"/>
                <a:cs typeface="Andalus" pitchFamily="18" charset="-78"/>
              </a:rPr>
              <a:t>Açık </a:t>
            </a:r>
            <a:r>
              <a:rPr lang="tr-TR" sz="2000" dirty="0">
                <a:latin typeface="Andalus" pitchFamily="18" charset="-78"/>
                <a:cs typeface="Andalus" pitchFamily="18" charset="-78"/>
              </a:rPr>
              <a:t>hava, çocukların kendilerini en özgür hissettikleri ve kendileri olabildikleri yerlerin başında gelir. İklim ve doğa şartları ne olursa olsun çocukların her fırsatta açık hava etkinlikleriyle buluşturulması büyük önem arz etmektedir. </a:t>
            </a:r>
            <a:endParaRPr lang="tr-TR" sz="2000" dirty="0" smtClean="0">
              <a:latin typeface="Andalus" pitchFamily="18" charset="-78"/>
              <a:cs typeface="Andalus" pitchFamily="18" charset="-78"/>
            </a:endParaRPr>
          </a:p>
          <a:p>
            <a:pPr marL="0" indent="0" algn="just">
              <a:buNone/>
            </a:pPr>
            <a:r>
              <a:rPr lang="tr-TR" sz="3600" dirty="0" smtClean="0">
                <a:latin typeface="Andalus" pitchFamily="18" charset="-78"/>
                <a:cs typeface="Andalus" pitchFamily="18" charset="-78"/>
              </a:rPr>
              <a:t>   Oyun; Her Zaman, Her Yerde ve Herkese…</a:t>
            </a:r>
            <a:endParaRPr lang="tr-TR" sz="3600" dirty="0" smtClean="0">
              <a:latin typeface="Andalus" pitchFamily="18" charset="-78"/>
              <a:cs typeface="Andalus" pitchFamily="18" charset="-78"/>
            </a:endParaRPr>
          </a:p>
        </p:txBody>
      </p:sp>
      <p:pic>
        <p:nvPicPr>
          <p:cNvPr id="6" name="Picture 5" descr="D:\REHBERLİK\aydede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63827"/>
            <a:ext cx="916749"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1065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07504" y="2564904"/>
            <a:ext cx="8928992" cy="1754326"/>
          </a:xfrm>
          <a:prstGeom prst="rect">
            <a:avLst/>
          </a:prstGeom>
          <a:noFill/>
        </p:spPr>
        <p:txBody>
          <a:bodyPr wrap="square" lIns="91440" tIns="45720" rIns="91440" bIns="45720">
            <a:spAutoFit/>
          </a:bodyPr>
          <a:lstStyle/>
          <a:p>
            <a:pPr algn="ctr"/>
            <a:r>
              <a:rPr lang="tr-TR" sz="5400" b="1" cap="none" spc="0" dirty="0" smtClean="0">
                <a:ln w="31550" cmpd="sng">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prstDash val="solid"/>
                </a:ln>
                <a:solidFill>
                  <a:srgbClr val="FFFFFF"/>
                </a:solidFill>
                <a:effectLst>
                  <a:outerShdw blurRad="50800" dist="38100" dir="2700000" algn="tl" rotWithShape="0">
                    <a:srgbClr val="00B050">
                      <a:alpha val="40000"/>
                    </a:srgbClr>
                  </a:outerShdw>
                </a:effectLst>
              </a:rPr>
              <a:t>Yalova Aydede Anaokulu</a:t>
            </a:r>
          </a:p>
          <a:p>
            <a:pPr algn="ctr"/>
            <a:r>
              <a:rPr lang="tr-TR" sz="5400" b="1" dirty="0" smtClean="0">
                <a:ln w="31550" cmpd="sng">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prstDash val="solid"/>
                </a:ln>
                <a:solidFill>
                  <a:srgbClr val="FFFFFF"/>
                </a:solidFill>
                <a:effectLst>
                  <a:outerShdw blurRad="50800" dist="38100" dir="2700000" algn="tl" rotWithShape="0">
                    <a:srgbClr val="00B050">
                      <a:alpha val="40000"/>
                    </a:srgbClr>
                  </a:outerShdw>
                </a:effectLst>
              </a:rPr>
              <a:t>Rehberlik </a:t>
            </a:r>
            <a:r>
              <a:rPr lang="tr-TR" sz="5400" b="1" dirty="0" smtClean="0">
                <a:ln w="31550" cmpd="sng">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prstDash val="solid"/>
                </a:ln>
                <a:solidFill>
                  <a:srgbClr val="FFFFFF"/>
                </a:solidFill>
                <a:effectLst>
                  <a:outerShdw blurRad="50800" dist="38100" dir="2700000" algn="tl" rotWithShape="0">
                    <a:srgbClr val="00B050">
                      <a:alpha val="40000"/>
                    </a:srgbClr>
                  </a:outerShdw>
                </a:effectLst>
              </a:rPr>
              <a:t>Servisi</a:t>
            </a:r>
          </a:p>
        </p:txBody>
      </p:sp>
    </p:spTree>
    <p:extLst>
      <p:ext uri="{BB962C8B-B14F-4D97-AF65-F5344CB8AC3E}">
        <p14:creationId xmlns:p14="http://schemas.microsoft.com/office/powerpoint/2010/main" val="39611065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7336" y="1752211"/>
            <a:ext cx="4402165" cy="1571782"/>
          </a:xfrm>
        </p:spPr>
        <p:txBody>
          <a:bodyPr>
            <a:normAutofit/>
          </a:bodyPr>
          <a:lstStyle/>
          <a:p>
            <a:pPr algn="just">
              <a:buFont typeface="Wingdings" pitchFamily="2" charset="2"/>
              <a:buChar char="ü"/>
            </a:pPr>
            <a:r>
              <a:rPr lang="tr-TR" sz="2000" dirty="0">
                <a:latin typeface="Andalus" pitchFamily="18" charset="-78"/>
                <a:cs typeface="Andalus" pitchFamily="18" charset="-78"/>
              </a:rPr>
              <a:t>Oyun, erken çocukluk döneminden başlayarak hareketlerin sonuçlarını </a:t>
            </a:r>
            <a:r>
              <a:rPr lang="tr-TR" sz="2000" dirty="0">
                <a:solidFill>
                  <a:srgbClr val="FF0000"/>
                </a:solidFill>
                <a:latin typeface="Andalus" pitchFamily="18" charset="-78"/>
                <a:cs typeface="Andalus" pitchFamily="18" charset="-78"/>
              </a:rPr>
              <a:t>görerek ve deneyimleyerek </a:t>
            </a:r>
            <a:r>
              <a:rPr lang="tr-TR" sz="2000" dirty="0">
                <a:latin typeface="Andalus" pitchFamily="18" charset="-78"/>
                <a:cs typeface="Andalus" pitchFamily="18" charset="-78"/>
              </a:rPr>
              <a:t>çocuklara öğrenme fırsatı sunar. </a:t>
            </a:r>
          </a:p>
        </p:txBody>
      </p:sp>
      <p:pic>
        <p:nvPicPr>
          <p:cNvPr id="6" name="Picture 5" descr="D:\REHBERLİK\aydede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63827"/>
            <a:ext cx="916749" cy="129614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449" y="3716234"/>
            <a:ext cx="3669703" cy="2258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Resim 3"/>
          <p:cNvPicPr>
            <a:picLocks noChangeAspect="1"/>
          </p:cNvPicPr>
          <p:nvPr/>
        </p:nvPicPr>
        <p:blipFill>
          <a:blip r:embed="rId4"/>
          <a:stretch>
            <a:fillRect/>
          </a:stretch>
        </p:blipFill>
        <p:spPr>
          <a:xfrm>
            <a:off x="6084168" y="1061111"/>
            <a:ext cx="2283718" cy="1581687"/>
          </a:xfrm>
          <a:prstGeom prst="rect">
            <a:avLst/>
          </a:prstGeom>
        </p:spPr>
      </p:pic>
      <p:sp>
        <p:nvSpPr>
          <p:cNvPr id="7" name="İçerik Yer Tutucusu 2"/>
          <p:cNvSpPr txBox="1">
            <a:spLocks/>
          </p:cNvSpPr>
          <p:nvPr/>
        </p:nvSpPr>
        <p:spPr>
          <a:xfrm>
            <a:off x="4932040" y="2937162"/>
            <a:ext cx="4006713" cy="38164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itchFamily="2" charset="2"/>
              <a:buChar char="ü"/>
            </a:pPr>
            <a:r>
              <a:rPr lang="tr-TR" sz="2000" dirty="0" smtClean="0">
                <a:latin typeface="Andalus" pitchFamily="18" charset="-78"/>
                <a:cs typeface="Andalus" pitchFamily="18" charset="-78"/>
              </a:rPr>
              <a:t>Küçük çocukların koklama, işitme, dokunma, görme gibi duyularını kullanarak oynadığı oyunlarda </a:t>
            </a:r>
            <a:r>
              <a:rPr lang="tr-TR" sz="2000" dirty="0" smtClean="0">
                <a:solidFill>
                  <a:srgbClr val="FF0000"/>
                </a:solidFill>
                <a:latin typeface="Andalus" pitchFamily="18" charset="-78"/>
                <a:cs typeface="Andalus" pitchFamily="18" charset="-78"/>
              </a:rPr>
              <a:t>beyin hücreleri en etkin bir şekilde uyarılır.</a:t>
            </a:r>
            <a:r>
              <a:rPr lang="tr-TR" sz="2000" dirty="0" smtClean="0">
                <a:latin typeface="Andalus" pitchFamily="18" charset="-78"/>
                <a:cs typeface="Andalus" pitchFamily="18" charset="-78"/>
              </a:rPr>
              <a:t> Çünkü oyun bir ilişkiye dayalıdır. Oyun oynayamayan çocukların genel bilişsel gelişimlerinin, sosyal </a:t>
            </a:r>
            <a:r>
              <a:rPr lang="tr-TR" sz="2000" dirty="0">
                <a:latin typeface="Andalus" pitchFamily="18" charset="-78"/>
                <a:cs typeface="Andalus" pitchFamily="18" charset="-78"/>
              </a:rPr>
              <a:t>uyum </a:t>
            </a:r>
            <a:r>
              <a:rPr lang="tr-TR" sz="2000" dirty="0" smtClean="0">
                <a:latin typeface="Andalus" pitchFamily="18" charset="-78"/>
                <a:cs typeface="Andalus" pitchFamily="18" charset="-78"/>
              </a:rPr>
              <a:t>becerilerinin denge / koordinasyon gibi fiziksel gelişim özelliklerinin etkilendiği de gösterilmiştir. </a:t>
            </a:r>
            <a:endParaRPr lang="tr-TR" sz="2000" dirty="0">
              <a:latin typeface="Andalus" pitchFamily="18" charset="-78"/>
              <a:cs typeface="Andalus" pitchFamily="18" charset="-78"/>
            </a:endParaRPr>
          </a:p>
        </p:txBody>
      </p:sp>
    </p:spTree>
    <p:extLst>
      <p:ext uri="{BB962C8B-B14F-4D97-AF65-F5344CB8AC3E}">
        <p14:creationId xmlns:p14="http://schemas.microsoft.com/office/powerpoint/2010/main" val="18744858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82281" y="1648003"/>
            <a:ext cx="3816424" cy="2141037"/>
          </a:xfrm>
        </p:spPr>
        <p:txBody>
          <a:bodyPr>
            <a:normAutofit/>
          </a:bodyPr>
          <a:lstStyle/>
          <a:p>
            <a:pPr algn="just">
              <a:buFont typeface="Wingdings" pitchFamily="2" charset="2"/>
              <a:buChar char="ü"/>
            </a:pPr>
            <a:r>
              <a:rPr lang="tr-TR" sz="2000" dirty="0" smtClean="0">
                <a:latin typeface="Andalus" pitchFamily="18" charset="-78"/>
                <a:cs typeface="Andalus" pitchFamily="18" charset="-78"/>
              </a:rPr>
              <a:t>Doğanın </a:t>
            </a:r>
            <a:r>
              <a:rPr lang="tr-TR" sz="2000" dirty="0">
                <a:latin typeface="Andalus" pitchFamily="18" charset="-78"/>
                <a:cs typeface="Andalus" pitchFamily="18" charset="-78"/>
              </a:rPr>
              <a:t>gücü açık ve nettir, çocuk her </a:t>
            </a:r>
            <a:r>
              <a:rPr lang="tr-TR" sz="2000" dirty="0">
                <a:solidFill>
                  <a:srgbClr val="FF0000"/>
                </a:solidFill>
                <a:latin typeface="Andalus" pitchFamily="18" charset="-78"/>
                <a:cs typeface="Andalus" pitchFamily="18" charset="-78"/>
              </a:rPr>
              <a:t>yaptığının bir sonucu olduğu gerçeği ile karşılaştıkça, bu güçle ilişkisini geliştirir.</a:t>
            </a:r>
            <a:r>
              <a:rPr lang="tr-TR" sz="2000" dirty="0">
                <a:latin typeface="Andalus" pitchFamily="18" charset="-78"/>
                <a:cs typeface="Andalus" pitchFamily="18" charset="-78"/>
              </a:rPr>
              <a:t> Doğa ile “mücadele” bir oyun gibidir.</a:t>
            </a:r>
          </a:p>
        </p:txBody>
      </p:sp>
      <p:pic>
        <p:nvPicPr>
          <p:cNvPr id="6" name="Picture 5" descr="D:\REHBERLİK\aydede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63827"/>
            <a:ext cx="916749" cy="129614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4152404"/>
            <a:ext cx="3422650"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Resim 3"/>
          <p:cNvPicPr>
            <a:picLocks noChangeAspect="1"/>
          </p:cNvPicPr>
          <p:nvPr/>
        </p:nvPicPr>
        <p:blipFill>
          <a:blip r:embed="rId4"/>
          <a:stretch>
            <a:fillRect/>
          </a:stretch>
        </p:blipFill>
        <p:spPr>
          <a:xfrm>
            <a:off x="1331640" y="2039358"/>
            <a:ext cx="2924175" cy="1562100"/>
          </a:xfrm>
          <a:prstGeom prst="rect">
            <a:avLst/>
          </a:prstGeom>
        </p:spPr>
      </p:pic>
      <p:sp>
        <p:nvSpPr>
          <p:cNvPr id="7" name="İçerik Yer Tutucusu 2"/>
          <p:cNvSpPr txBox="1">
            <a:spLocks/>
          </p:cNvSpPr>
          <p:nvPr/>
        </p:nvSpPr>
        <p:spPr>
          <a:xfrm>
            <a:off x="445975" y="3801492"/>
            <a:ext cx="4392488" cy="29331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itchFamily="2" charset="2"/>
              <a:buChar char="ü"/>
            </a:pPr>
            <a:r>
              <a:rPr lang="tr-TR" sz="2000" dirty="0" smtClean="0">
                <a:latin typeface="Andalus" pitchFamily="18" charset="-78"/>
                <a:cs typeface="Andalus" pitchFamily="18" charset="-78"/>
              </a:rPr>
              <a:t>Tüm bunların yanında </a:t>
            </a:r>
            <a:r>
              <a:rPr lang="tr-TR" sz="2000" dirty="0" smtClean="0">
                <a:solidFill>
                  <a:srgbClr val="FF0000"/>
                </a:solidFill>
                <a:latin typeface="Andalus" pitchFamily="18" charset="-78"/>
                <a:cs typeface="Andalus" pitchFamily="18" charset="-78"/>
              </a:rPr>
              <a:t>doğa çocuğu geliştirici bir oyun alanıdır.</a:t>
            </a:r>
            <a:r>
              <a:rPr lang="tr-TR" sz="2000" dirty="0" smtClean="0">
                <a:latin typeface="Andalus" pitchFamily="18" charset="-78"/>
                <a:cs typeface="Andalus" pitchFamily="18" charset="-78"/>
              </a:rPr>
              <a:t> Doğa belirsizlikleri ve kestirilemezlikleri ile riskler üzerine düşünmeyi, belirsizlikle barışık olmayı ve olası sonuçları düşünerek hareket etmeyi getirir. Her eylemin bir hatta birden çok sonucu olur, bu öznel müdahalelerle değiştirilemez.</a:t>
            </a:r>
          </a:p>
        </p:txBody>
      </p:sp>
    </p:spTree>
    <p:extLst>
      <p:ext uri="{BB962C8B-B14F-4D97-AF65-F5344CB8AC3E}">
        <p14:creationId xmlns:p14="http://schemas.microsoft.com/office/powerpoint/2010/main" val="18453780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59632" y="135835"/>
            <a:ext cx="4680520" cy="916901"/>
          </a:xfrm>
        </p:spPr>
        <p:txBody>
          <a:bodyPr>
            <a:normAutofit/>
          </a:bodyPr>
          <a:lstStyle/>
          <a:p>
            <a:pPr algn="l"/>
            <a:r>
              <a:rPr lang="tr-TR" sz="4000" dirty="0" smtClean="0">
                <a:solidFill>
                  <a:srgbClr val="0070C0"/>
                </a:solidFill>
                <a:latin typeface="Andalus" pitchFamily="18" charset="-78"/>
                <a:cs typeface="Andalus" pitchFamily="18" charset="-78"/>
              </a:rPr>
              <a:t>Oyun ve Öğrenme</a:t>
            </a:r>
            <a:endParaRPr lang="tr-TR" sz="4000" dirty="0">
              <a:solidFill>
                <a:srgbClr val="0070C0"/>
              </a:solidFill>
              <a:latin typeface="Andalus" pitchFamily="18" charset="-78"/>
              <a:cs typeface="Andalus" pitchFamily="18" charset="-78"/>
            </a:endParaRPr>
          </a:p>
        </p:txBody>
      </p:sp>
      <p:sp>
        <p:nvSpPr>
          <p:cNvPr id="3" name="İçerik Yer Tutucusu 2"/>
          <p:cNvSpPr>
            <a:spLocks noGrp="1"/>
          </p:cNvSpPr>
          <p:nvPr>
            <p:ph idx="1"/>
          </p:nvPr>
        </p:nvSpPr>
        <p:spPr>
          <a:xfrm>
            <a:off x="123652" y="3789040"/>
            <a:ext cx="4392488" cy="2808312"/>
          </a:xfrm>
        </p:spPr>
        <p:txBody>
          <a:bodyPr>
            <a:normAutofit lnSpcReduction="10000"/>
          </a:bodyPr>
          <a:lstStyle/>
          <a:p>
            <a:pPr marL="0" indent="0" algn="just">
              <a:buNone/>
            </a:pPr>
            <a:r>
              <a:rPr lang="tr-TR" sz="2000" dirty="0" smtClean="0">
                <a:latin typeface="Andalus" pitchFamily="18" charset="-78"/>
                <a:cs typeface="Andalus" pitchFamily="18" charset="-78"/>
              </a:rPr>
              <a:t>	Çocuklar </a:t>
            </a:r>
            <a:r>
              <a:rPr lang="tr-TR" sz="2000" dirty="0">
                <a:latin typeface="Andalus" pitchFamily="18" charset="-78"/>
                <a:cs typeface="Andalus" pitchFamily="18" charset="-78"/>
              </a:rPr>
              <a:t>okul öncesi eğitim </a:t>
            </a:r>
            <a:r>
              <a:rPr lang="tr-TR" sz="2000" dirty="0" smtClean="0">
                <a:latin typeface="Andalus" pitchFamily="18" charset="-78"/>
                <a:cs typeface="Andalus" pitchFamily="18" charset="-78"/>
              </a:rPr>
              <a:t>ortamından ilkokula </a:t>
            </a:r>
            <a:r>
              <a:rPr lang="tr-TR" sz="2000" dirty="0">
                <a:latin typeface="Andalus" pitchFamily="18" charset="-78"/>
                <a:cs typeface="Andalus" pitchFamily="18" charset="-78"/>
              </a:rPr>
              <a:t>doğru geçerken, oyun tabanlı </a:t>
            </a:r>
            <a:r>
              <a:rPr lang="tr-TR" sz="2000" dirty="0" smtClean="0">
                <a:latin typeface="Andalus" pitchFamily="18" charset="-78"/>
                <a:cs typeface="Andalus" pitchFamily="18" charset="-78"/>
              </a:rPr>
              <a:t>bir öğrenim </a:t>
            </a:r>
            <a:r>
              <a:rPr lang="tr-TR" sz="2000" dirty="0">
                <a:latin typeface="Andalus" pitchFamily="18" charset="-78"/>
                <a:cs typeface="Andalus" pitchFamily="18" charset="-78"/>
              </a:rPr>
              <a:t>ortamından daha düzenli </a:t>
            </a:r>
            <a:r>
              <a:rPr lang="tr-TR" sz="2000" dirty="0" smtClean="0">
                <a:latin typeface="Andalus" pitchFamily="18" charset="-78"/>
                <a:cs typeface="Andalus" pitchFamily="18" charset="-78"/>
              </a:rPr>
              <a:t>bir öğrenim </a:t>
            </a:r>
            <a:r>
              <a:rPr lang="tr-TR" sz="2000" dirty="0">
                <a:latin typeface="Andalus" pitchFamily="18" charset="-78"/>
                <a:cs typeface="Andalus" pitchFamily="18" charset="-78"/>
              </a:rPr>
              <a:t>modeline kademeli olarak </a:t>
            </a:r>
            <a:r>
              <a:rPr lang="tr-TR" sz="2000" dirty="0" smtClean="0">
                <a:latin typeface="Andalus" pitchFamily="18" charset="-78"/>
                <a:cs typeface="Andalus" pitchFamily="18" charset="-78"/>
              </a:rPr>
              <a:t>geçiş yaparlar. Okul </a:t>
            </a:r>
            <a:r>
              <a:rPr lang="tr-TR" sz="2000" dirty="0">
                <a:latin typeface="Andalus" pitchFamily="18" charset="-78"/>
                <a:cs typeface="Andalus" pitchFamily="18" charset="-78"/>
              </a:rPr>
              <a:t>öncesi eğitim </a:t>
            </a:r>
            <a:r>
              <a:rPr lang="tr-TR" sz="2000" dirty="0" smtClean="0">
                <a:latin typeface="Andalus" pitchFamily="18" charset="-78"/>
                <a:cs typeface="Andalus" pitchFamily="18" charset="-78"/>
              </a:rPr>
              <a:t>ortamındaki eğitmenlerin </a:t>
            </a:r>
            <a:r>
              <a:rPr lang="tr-TR" sz="2000" dirty="0">
                <a:latin typeface="Andalus" pitchFamily="18" charset="-78"/>
                <a:cs typeface="Andalus" pitchFamily="18" charset="-78"/>
              </a:rPr>
              <a:t>uyguladığı çeşitli </a:t>
            </a:r>
            <a:r>
              <a:rPr lang="tr-TR" sz="2000" dirty="0" smtClean="0">
                <a:latin typeface="Andalus" pitchFamily="18" charset="-78"/>
                <a:cs typeface="Andalus" pitchFamily="18" charset="-78"/>
              </a:rPr>
              <a:t>öğretim metotları vardır.</a:t>
            </a:r>
          </a:p>
          <a:p>
            <a:pPr marL="0" indent="0" algn="just">
              <a:buNone/>
            </a:pPr>
            <a:r>
              <a:rPr lang="tr-TR" sz="2000" dirty="0" smtClean="0">
                <a:latin typeface="Andalus" pitchFamily="18" charset="-78"/>
                <a:cs typeface="Andalus" pitchFamily="18" charset="-78"/>
              </a:rPr>
              <a:t>	</a:t>
            </a:r>
          </a:p>
        </p:txBody>
      </p:sp>
      <p:pic>
        <p:nvPicPr>
          <p:cNvPr id="6" name="Picture 5" descr="D:\REHBERLİK\aydede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63827"/>
            <a:ext cx="916749" cy="1296144"/>
          </a:xfrm>
          <a:prstGeom prst="rect">
            <a:avLst/>
          </a:prstGeom>
          <a:noFill/>
          <a:extLst>
            <a:ext uri="{909E8E84-426E-40DD-AFC4-6F175D3DCCD1}">
              <a14:hiddenFill xmlns:a14="http://schemas.microsoft.com/office/drawing/2010/main">
                <a:solidFill>
                  <a:srgbClr val="FFFFFF"/>
                </a:solidFill>
              </a14:hiddenFill>
            </a:ext>
          </a:extLst>
        </p:spPr>
      </p:pic>
      <p:pic>
        <p:nvPicPr>
          <p:cNvPr id="4" name="Resim 3"/>
          <p:cNvPicPr>
            <a:picLocks noChangeAspect="1"/>
          </p:cNvPicPr>
          <p:nvPr/>
        </p:nvPicPr>
        <p:blipFill>
          <a:blip r:embed="rId3"/>
          <a:stretch>
            <a:fillRect/>
          </a:stretch>
        </p:blipFill>
        <p:spPr>
          <a:xfrm>
            <a:off x="871376" y="1552972"/>
            <a:ext cx="3152775" cy="1447800"/>
          </a:xfrm>
          <a:prstGeom prst="rect">
            <a:avLst/>
          </a:prstGeom>
        </p:spPr>
      </p:pic>
      <p:sp>
        <p:nvSpPr>
          <p:cNvPr id="8" name="İçerik Yer Tutucusu 2"/>
          <p:cNvSpPr txBox="1">
            <a:spLocks/>
          </p:cNvSpPr>
          <p:nvPr/>
        </p:nvSpPr>
        <p:spPr>
          <a:xfrm>
            <a:off x="4653508" y="623257"/>
            <a:ext cx="4337645" cy="424590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tr-TR" sz="2000" dirty="0" smtClean="0">
                <a:latin typeface="Andalus" pitchFamily="18" charset="-78"/>
                <a:cs typeface="Andalus" pitchFamily="18" charset="-78"/>
              </a:rPr>
              <a:t>	Örneğin, çocuklar salıncakta sırayla sallanmak için bir kural üretebilirler. Kuralları oluştururken çocukları da bu sürece dahil etmek onların düşünme ve problem çözme becerilerini, iletişim ve sosyal becerilerini ve de matematik ve okuma yazma ile ilgili becerilerini geliştirmelerine yardımcı olur. </a:t>
            </a:r>
            <a:r>
              <a:rPr lang="tr-TR" sz="2000" dirty="0" smtClean="0">
                <a:solidFill>
                  <a:srgbClr val="FF0000"/>
                </a:solidFill>
                <a:latin typeface="Andalus" pitchFamily="18" charset="-78"/>
                <a:cs typeface="Andalus" pitchFamily="18" charset="-78"/>
              </a:rPr>
              <a:t>Kurallar, amaçlarının çocuklar tarafından anlaşılması açısından, mümkün olduğunca basit ve çocuğun yaşına ve gelişim aşamasına uygun olmalıdır.</a:t>
            </a:r>
            <a:endParaRPr lang="tr-TR" sz="2000" dirty="0" smtClean="0">
              <a:latin typeface="Andalus" pitchFamily="18" charset="-78"/>
              <a:cs typeface="Andalus" pitchFamily="18" charset="-78"/>
            </a:endParaRPr>
          </a:p>
        </p:txBody>
      </p:sp>
      <p:pic>
        <p:nvPicPr>
          <p:cNvPr id="5" name="Resim 4"/>
          <p:cNvPicPr>
            <a:picLocks noChangeAspect="1"/>
          </p:cNvPicPr>
          <p:nvPr/>
        </p:nvPicPr>
        <p:blipFill>
          <a:blip r:embed="rId4"/>
          <a:stretch>
            <a:fillRect/>
          </a:stretch>
        </p:blipFill>
        <p:spPr>
          <a:xfrm>
            <a:off x="5712667" y="4800600"/>
            <a:ext cx="2219325" cy="2057400"/>
          </a:xfrm>
          <a:prstGeom prst="rect">
            <a:avLst/>
          </a:prstGeom>
        </p:spPr>
      </p:pic>
    </p:spTree>
    <p:extLst>
      <p:ext uri="{BB962C8B-B14F-4D97-AF65-F5344CB8AC3E}">
        <p14:creationId xmlns:p14="http://schemas.microsoft.com/office/powerpoint/2010/main" val="27537152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95936" y="2780928"/>
            <a:ext cx="4968552" cy="3816424"/>
          </a:xfrm>
        </p:spPr>
        <p:txBody>
          <a:bodyPr>
            <a:normAutofit/>
          </a:bodyPr>
          <a:lstStyle/>
          <a:p>
            <a:pPr marL="0" indent="0" algn="just">
              <a:buNone/>
            </a:pPr>
            <a:r>
              <a:rPr lang="tr-TR" sz="2000" dirty="0" smtClean="0">
                <a:latin typeface="Andalus" pitchFamily="18" charset="-78"/>
                <a:cs typeface="Andalus" pitchFamily="18" charset="-78"/>
              </a:rPr>
              <a:t>	Oyun </a:t>
            </a:r>
            <a:r>
              <a:rPr lang="tr-TR" sz="2000" dirty="0">
                <a:latin typeface="Andalus" pitchFamily="18" charset="-78"/>
                <a:cs typeface="Andalus" pitchFamily="18" charset="-78"/>
              </a:rPr>
              <a:t>sırasında, çocuklar </a:t>
            </a:r>
            <a:r>
              <a:rPr lang="tr-TR" sz="2000" dirty="0">
                <a:solidFill>
                  <a:srgbClr val="FF0000"/>
                </a:solidFill>
                <a:latin typeface="Andalus" pitchFamily="18" charset="-78"/>
                <a:cs typeface="Andalus" pitchFamily="18" charset="-78"/>
              </a:rPr>
              <a:t>sahip </a:t>
            </a:r>
            <a:r>
              <a:rPr lang="tr-TR" sz="2000" dirty="0" smtClean="0">
                <a:solidFill>
                  <a:srgbClr val="FF0000"/>
                </a:solidFill>
                <a:latin typeface="Andalus" pitchFamily="18" charset="-78"/>
                <a:cs typeface="Andalus" pitchFamily="18" charset="-78"/>
              </a:rPr>
              <a:t>oldukları bilgi </a:t>
            </a:r>
            <a:r>
              <a:rPr lang="tr-TR" sz="2000" dirty="0">
                <a:solidFill>
                  <a:srgbClr val="FF0000"/>
                </a:solidFill>
                <a:latin typeface="Andalus" pitchFamily="18" charset="-78"/>
                <a:cs typeface="Andalus" pitchFamily="18" charset="-78"/>
              </a:rPr>
              <a:t>birikimleri ve fikirleri üzerine yeni </a:t>
            </a:r>
            <a:r>
              <a:rPr lang="tr-TR" sz="2000" dirty="0" smtClean="0">
                <a:solidFill>
                  <a:srgbClr val="FF0000"/>
                </a:solidFill>
                <a:latin typeface="Andalus" pitchFamily="18" charset="-78"/>
                <a:cs typeface="Andalus" pitchFamily="18" charset="-78"/>
              </a:rPr>
              <a:t>ve ilginç </a:t>
            </a:r>
            <a:r>
              <a:rPr lang="tr-TR" sz="2000" dirty="0">
                <a:solidFill>
                  <a:srgbClr val="FF0000"/>
                </a:solidFill>
                <a:latin typeface="Andalus" pitchFamily="18" charset="-78"/>
                <a:cs typeface="Andalus" pitchFamily="18" charset="-78"/>
              </a:rPr>
              <a:t>yollarla yeni şeyler ekleyebilir</a:t>
            </a:r>
            <a:r>
              <a:rPr lang="tr-TR" sz="2000" dirty="0" smtClean="0">
                <a:solidFill>
                  <a:srgbClr val="FF0000"/>
                </a:solidFill>
                <a:latin typeface="Andalus" pitchFamily="18" charset="-78"/>
                <a:cs typeface="Andalus" pitchFamily="18" charset="-78"/>
              </a:rPr>
              <a:t>. </a:t>
            </a:r>
          </a:p>
          <a:p>
            <a:pPr marL="0" indent="0" algn="just">
              <a:buNone/>
            </a:pPr>
            <a:r>
              <a:rPr lang="tr-TR" sz="2000" dirty="0">
                <a:solidFill>
                  <a:srgbClr val="FF0000"/>
                </a:solidFill>
                <a:latin typeface="Andalus" pitchFamily="18" charset="-78"/>
                <a:cs typeface="Andalus" pitchFamily="18" charset="-78"/>
              </a:rPr>
              <a:t>	</a:t>
            </a:r>
            <a:r>
              <a:rPr lang="tr-TR" sz="2000" dirty="0" smtClean="0">
                <a:latin typeface="Andalus" pitchFamily="18" charset="-78"/>
                <a:cs typeface="Andalus" pitchFamily="18" charset="-78"/>
              </a:rPr>
              <a:t>Mesela</a:t>
            </a:r>
            <a:r>
              <a:rPr lang="tr-TR" sz="2000" dirty="0">
                <a:latin typeface="Andalus" pitchFamily="18" charset="-78"/>
                <a:cs typeface="Andalus" pitchFamily="18" charset="-78"/>
              </a:rPr>
              <a:t>, kuru kum üzerine </a:t>
            </a:r>
            <a:r>
              <a:rPr lang="tr-TR" sz="2000" dirty="0" smtClean="0">
                <a:latin typeface="Andalus" pitchFamily="18" charset="-78"/>
                <a:cs typeface="Andalus" pitchFamily="18" charset="-78"/>
              </a:rPr>
              <a:t>su döküldüğünde</a:t>
            </a:r>
            <a:r>
              <a:rPr lang="tr-TR" sz="2000" dirty="0">
                <a:latin typeface="Andalus" pitchFamily="18" charset="-78"/>
                <a:cs typeface="Andalus" pitchFamily="18" charset="-78"/>
              </a:rPr>
              <a:t>, kum suyu </a:t>
            </a:r>
            <a:r>
              <a:rPr lang="tr-TR" sz="2000" dirty="0" smtClean="0">
                <a:latin typeface="Andalus" pitchFamily="18" charset="-78"/>
                <a:cs typeface="Andalus" pitchFamily="18" charset="-78"/>
              </a:rPr>
              <a:t>artık çekemeyecek </a:t>
            </a:r>
            <a:r>
              <a:rPr lang="tr-TR" sz="2000" dirty="0">
                <a:latin typeface="Andalus" pitchFamily="18" charset="-78"/>
                <a:cs typeface="Andalus" pitchFamily="18" charset="-78"/>
              </a:rPr>
              <a:t>doygunluğa ulaşana </a:t>
            </a:r>
            <a:r>
              <a:rPr lang="tr-TR" sz="2000" dirty="0" smtClean="0">
                <a:latin typeface="Andalus" pitchFamily="18" charset="-78"/>
                <a:cs typeface="Andalus" pitchFamily="18" charset="-78"/>
              </a:rPr>
              <a:t>kadar içine </a:t>
            </a:r>
            <a:r>
              <a:rPr lang="tr-TR" sz="2000" dirty="0">
                <a:latin typeface="Andalus" pitchFamily="18" charset="-78"/>
                <a:cs typeface="Andalus" pitchFamily="18" charset="-78"/>
              </a:rPr>
              <a:t>çeker ve sonunda su </a:t>
            </a:r>
            <a:r>
              <a:rPr lang="tr-TR" sz="2000" dirty="0" smtClean="0">
                <a:latin typeface="Andalus" pitchFamily="18" charset="-78"/>
                <a:cs typeface="Andalus" pitchFamily="18" charset="-78"/>
              </a:rPr>
              <a:t>göletleri oluşur</a:t>
            </a:r>
            <a:r>
              <a:rPr lang="tr-TR" sz="2000" dirty="0">
                <a:latin typeface="Andalus" pitchFamily="18" charset="-78"/>
                <a:cs typeface="Andalus" pitchFamily="18" charset="-78"/>
              </a:rPr>
              <a:t>. Çocuklar bir su göleti </a:t>
            </a:r>
            <a:r>
              <a:rPr lang="tr-TR" sz="2000" dirty="0" smtClean="0">
                <a:latin typeface="Andalus" pitchFamily="18" charset="-78"/>
                <a:cs typeface="Andalus" pitchFamily="18" charset="-78"/>
              </a:rPr>
              <a:t>oluşana kadar </a:t>
            </a:r>
            <a:r>
              <a:rPr lang="tr-TR" sz="2000" dirty="0">
                <a:latin typeface="Andalus" pitchFamily="18" charset="-78"/>
                <a:cs typeface="Andalus" pitchFamily="18" charset="-78"/>
              </a:rPr>
              <a:t>kaç kap su gerektiğini sayabilirler</a:t>
            </a:r>
            <a:r>
              <a:rPr lang="tr-TR" sz="2000" dirty="0" smtClean="0">
                <a:latin typeface="Andalus" pitchFamily="18" charset="-78"/>
                <a:cs typeface="Andalus" pitchFamily="18" charset="-78"/>
              </a:rPr>
              <a:t>. Bu </a:t>
            </a:r>
            <a:r>
              <a:rPr lang="tr-TR" sz="2000" dirty="0">
                <a:latin typeface="Andalus" pitchFamily="18" charset="-78"/>
                <a:cs typeface="Andalus" pitchFamily="18" charset="-78"/>
              </a:rPr>
              <a:t>şekilde bilimsel ve </a:t>
            </a:r>
            <a:r>
              <a:rPr lang="tr-TR" sz="2000" dirty="0" smtClean="0">
                <a:latin typeface="Andalus" pitchFamily="18" charset="-78"/>
                <a:cs typeface="Andalus" pitchFamily="18" charset="-78"/>
              </a:rPr>
              <a:t>matematiksel gerçeklerin </a:t>
            </a:r>
            <a:r>
              <a:rPr lang="tr-TR" sz="2000" dirty="0">
                <a:latin typeface="Andalus" pitchFamily="18" charset="-78"/>
                <a:cs typeface="Andalus" pitchFamily="18" charset="-78"/>
              </a:rPr>
              <a:t>de kullanıldığı yararlı </a:t>
            </a:r>
            <a:r>
              <a:rPr lang="tr-TR" sz="2000" dirty="0" smtClean="0">
                <a:latin typeface="Andalus" pitchFamily="18" charset="-78"/>
                <a:cs typeface="Andalus" pitchFamily="18" charset="-78"/>
              </a:rPr>
              <a:t>bir öğrenim </a:t>
            </a:r>
            <a:r>
              <a:rPr lang="tr-TR" sz="2000" dirty="0">
                <a:latin typeface="Andalus" pitchFamily="18" charset="-78"/>
                <a:cs typeface="Andalus" pitchFamily="18" charset="-78"/>
              </a:rPr>
              <a:t>metodu uygulanabilir. </a:t>
            </a:r>
            <a:r>
              <a:rPr lang="tr-TR" sz="2000" dirty="0" smtClean="0">
                <a:latin typeface="Andalus" pitchFamily="18" charset="-78"/>
                <a:cs typeface="Andalus" pitchFamily="18" charset="-78"/>
              </a:rPr>
              <a:t> </a:t>
            </a:r>
          </a:p>
        </p:txBody>
      </p:sp>
      <p:pic>
        <p:nvPicPr>
          <p:cNvPr id="6" name="Picture 5" descr="D:\REHBERLİK\aydede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63827"/>
            <a:ext cx="916749" cy="1296144"/>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168133"/>
            <a:ext cx="3484439" cy="2609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Resim 3"/>
          <p:cNvPicPr>
            <a:picLocks noChangeAspect="1"/>
          </p:cNvPicPr>
          <p:nvPr/>
        </p:nvPicPr>
        <p:blipFill>
          <a:blip r:embed="rId4"/>
          <a:stretch>
            <a:fillRect/>
          </a:stretch>
        </p:blipFill>
        <p:spPr>
          <a:xfrm>
            <a:off x="5364088" y="933078"/>
            <a:ext cx="2466975" cy="1847850"/>
          </a:xfrm>
          <a:prstGeom prst="rect">
            <a:avLst/>
          </a:prstGeom>
        </p:spPr>
      </p:pic>
    </p:spTree>
    <p:extLst>
      <p:ext uri="{BB962C8B-B14F-4D97-AF65-F5344CB8AC3E}">
        <p14:creationId xmlns:p14="http://schemas.microsoft.com/office/powerpoint/2010/main" val="23525795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15616" y="260648"/>
            <a:ext cx="7920880" cy="1224136"/>
          </a:xfrm>
        </p:spPr>
        <p:txBody>
          <a:bodyPr>
            <a:noAutofit/>
          </a:bodyPr>
          <a:lstStyle/>
          <a:p>
            <a:pPr algn="l"/>
            <a:r>
              <a:rPr lang="tr-TR" sz="3600" dirty="0" smtClean="0">
                <a:solidFill>
                  <a:srgbClr val="0070C0"/>
                </a:solidFill>
                <a:latin typeface="Arabic Typesetting" pitchFamily="66" charset="-78"/>
                <a:cs typeface="Andalus"/>
              </a:rPr>
              <a:t>Anne ve Baba </a:t>
            </a:r>
            <a:br>
              <a:rPr lang="tr-TR" sz="3600" dirty="0" smtClean="0">
                <a:solidFill>
                  <a:srgbClr val="0070C0"/>
                </a:solidFill>
                <a:latin typeface="Arabic Typesetting" pitchFamily="66" charset="-78"/>
                <a:cs typeface="Andalus"/>
              </a:rPr>
            </a:br>
            <a:r>
              <a:rPr lang="tr-TR" sz="3600" dirty="0" smtClean="0">
                <a:solidFill>
                  <a:srgbClr val="0070C0"/>
                </a:solidFill>
                <a:latin typeface="Arabic Typesetting" pitchFamily="66" charset="-78"/>
                <a:cs typeface="Andalus"/>
              </a:rPr>
              <a:t>Çocukları İle Neden Oyun Oynamalı?</a:t>
            </a:r>
            <a:endParaRPr lang="tr-TR" sz="3600" dirty="0">
              <a:solidFill>
                <a:srgbClr val="0070C0"/>
              </a:solidFill>
              <a:latin typeface="Arabic Typesetting" pitchFamily="66" charset="-78"/>
              <a:cs typeface="Andalus"/>
            </a:endParaRPr>
          </a:p>
        </p:txBody>
      </p:sp>
      <p:sp>
        <p:nvSpPr>
          <p:cNvPr id="3" name="İçerik Yer Tutucusu 2"/>
          <p:cNvSpPr>
            <a:spLocks noGrp="1"/>
          </p:cNvSpPr>
          <p:nvPr>
            <p:ph idx="1"/>
          </p:nvPr>
        </p:nvSpPr>
        <p:spPr>
          <a:xfrm>
            <a:off x="287016" y="4221088"/>
            <a:ext cx="8856984" cy="2088232"/>
          </a:xfrm>
        </p:spPr>
        <p:txBody>
          <a:bodyPr>
            <a:normAutofit/>
          </a:bodyPr>
          <a:lstStyle/>
          <a:p>
            <a:pPr marL="0" indent="0" algn="just">
              <a:buNone/>
            </a:pPr>
            <a:r>
              <a:rPr lang="tr-TR" sz="2000" dirty="0">
                <a:solidFill>
                  <a:srgbClr val="FF0000"/>
                </a:solidFill>
                <a:latin typeface="Andalus" pitchFamily="18" charset="-78"/>
                <a:cs typeface="Andalus" pitchFamily="18" charset="-78"/>
              </a:rPr>
              <a:t>Çocuğunuzla oyun oynamak anne babalara neler kazandırır?</a:t>
            </a:r>
          </a:p>
          <a:p>
            <a:pPr algn="just">
              <a:buFont typeface="Wingdings" pitchFamily="2" charset="2"/>
              <a:buChar char="ü"/>
            </a:pPr>
            <a:r>
              <a:rPr lang="tr-TR" sz="2000" dirty="0">
                <a:latin typeface="Andalus" pitchFamily="18" charset="-78"/>
                <a:cs typeface="Andalus" pitchFamily="18" charset="-78"/>
              </a:rPr>
              <a:t>Ondaki değişimleri ve gelişimleri gözlemleyebilir,</a:t>
            </a:r>
          </a:p>
          <a:p>
            <a:pPr algn="just">
              <a:buFont typeface="Wingdings" pitchFamily="2" charset="2"/>
              <a:buChar char="ü"/>
            </a:pPr>
            <a:r>
              <a:rPr lang="tr-TR" sz="2000" dirty="0" smtClean="0">
                <a:latin typeface="Andalus" pitchFamily="18" charset="-78"/>
                <a:cs typeface="Andalus" pitchFamily="18" charset="-78"/>
              </a:rPr>
              <a:t>Oyun </a:t>
            </a:r>
            <a:r>
              <a:rPr lang="tr-TR" sz="2000" dirty="0">
                <a:latin typeface="Andalus" pitchFamily="18" charset="-78"/>
                <a:cs typeface="Andalus" pitchFamily="18" charset="-78"/>
              </a:rPr>
              <a:t>yoluyla çocuğundaki sınır ve kuralların oluşmasına katkıda bulunabilir.</a:t>
            </a:r>
          </a:p>
          <a:p>
            <a:pPr algn="just">
              <a:buFont typeface="Wingdings" pitchFamily="2" charset="2"/>
              <a:buChar char="ü"/>
            </a:pPr>
            <a:r>
              <a:rPr lang="tr-TR" sz="2000" dirty="0" smtClean="0">
                <a:latin typeface="Andalus" pitchFamily="18" charset="-78"/>
                <a:cs typeface="Andalus" pitchFamily="18" charset="-78"/>
              </a:rPr>
              <a:t>Çocuğunun </a:t>
            </a:r>
            <a:r>
              <a:rPr lang="tr-TR" sz="2000" dirty="0">
                <a:latin typeface="Andalus" pitchFamily="18" charset="-78"/>
                <a:cs typeface="Andalus" pitchFamily="18" charset="-78"/>
              </a:rPr>
              <a:t>hayatındaki en önemli işinde, yani oyunda onunla birlikte olarak çocukla aralarındaki bağı kuvvetlendirebilir</a:t>
            </a:r>
            <a:r>
              <a:rPr lang="tr-TR" sz="2000" dirty="0" smtClean="0">
                <a:latin typeface="Andalus" pitchFamily="18" charset="-78"/>
                <a:cs typeface="Andalus" pitchFamily="18" charset="-78"/>
              </a:rPr>
              <a:t>.</a:t>
            </a:r>
          </a:p>
        </p:txBody>
      </p:sp>
      <p:pic>
        <p:nvPicPr>
          <p:cNvPr id="6" name="Picture 5" descr="D:\REHBERLİK\aydede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63827"/>
            <a:ext cx="916749" cy="1296144"/>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800711"/>
            <a:ext cx="3299395" cy="1979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4178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3016932"/>
            <a:ext cx="8496944" cy="3724188"/>
          </a:xfrm>
        </p:spPr>
        <p:txBody>
          <a:bodyPr>
            <a:normAutofit/>
          </a:bodyPr>
          <a:lstStyle/>
          <a:p>
            <a:pPr marL="0" indent="0" algn="just">
              <a:buNone/>
            </a:pPr>
            <a:r>
              <a:rPr lang="tr-TR" sz="2000" dirty="0" smtClean="0">
                <a:solidFill>
                  <a:srgbClr val="FF0000"/>
                </a:solidFill>
                <a:latin typeface="Andalus" pitchFamily="18" charset="-78"/>
                <a:cs typeface="Andalus" pitchFamily="18" charset="-78"/>
              </a:rPr>
              <a:t>Onunla </a:t>
            </a:r>
            <a:r>
              <a:rPr lang="tr-TR" sz="2000" dirty="0">
                <a:solidFill>
                  <a:srgbClr val="FF0000"/>
                </a:solidFill>
                <a:latin typeface="Andalus" pitchFamily="18" charset="-78"/>
                <a:cs typeface="Andalus" pitchFamily="18" charset="-78"/>
              </a:rPr>
              <a:t>oyun oynamanız çocuğunuza neler kazandırır?</a:t>
            </a:r>
          </a:p>
          <a:p>
            <a:pPr algn="just">
              <a:buFont typeface="Wingdings" pitchFamily="2" charset="2"/>
              <a:buChar char="ü"/>
            </a:pPr>
            <a:r>
              <a:rPr lang="tr-TR" sz="2000" dirty="0">
                <a:latin typeface="Andalus" pitchFamily="18" charset="-78"/>
                <a:cs typeface="Andalus" pitchFamily="18" charset="-78"/>
              </a:rPr>
              <a:t>Anne babası tarafından önemsendiğini hisseder. Dolayısıyla özgüven oluşumunu önemli bir şekilde desteklenmiş olur. </a:t>
            </a:r>
            <a:endParaRPr lang="tr-TR" sz="2000" dirty="0" smtClean="0">
              <a:latin typeface="Andalus" pitchFamily="18" charset="-78"/>
              <a:cs typeface="Andalus" pitchFamily="18" charset="-78"/>
            </a:endParaRPr>
          </a:p>
          <a:p>
            <a:pPr algn="just">
              <a:buFont typeface="Wingdings" pitchFamily="2" charset="2"/>
              <a:buChar char="ü"/>
            </a:pPr>
            <a:r>
              <a:rPr lang="tr-TR" sz="2000" dirty="0" smtClean="0">
                <a:latin typeface="Andalus" pitchFamily="18" charset="-78"/>
                <a:cs typeface="Andalus" pitchFamily="18" charset="-78"/>
              </a:rPr>
              <a:t>Evde </a:t>
            </a:r>
            <a:r>
              <a:rPr lang="tr-TR" sz="2000" dirty="0">
                <a:latin typeface="Andalus" pitchFamily="18" charset="-78"/>
                <a:cs typeface="Andalus" pitchFamily="18" charset="-78"/>
              </a:rPr>
              <a:t>pasif bir şekilde zaman geçirmek yerine, oyunla kendini daha iyi ifade eder. Bilgisayar ve televizyon başında niteliksiz zaman geçirmek yerine yaratıcı oyunlar oynayan çocukların, problem çözmede ve sosyalleşmede daha aktif oldukları bilinir. </a:t>
            </a:r>
            <a:endParaRPr lang="tr-TR" sz="2000" dirty="0" smtClean="0">
              <a:latin typeface="Andalus" pitchFamily="18" charset="-78"/>
              <a:cs typeface="Andalus" pitchFamily="18" charset="-78"/>
            </a:endParaRPr>
          </a:p>
          <a:p>
            <a:pPr algn="just">
              <a:buFont typeface="Wingdings" pitchFamily="2" charset="2"/>
              <a:buChar char="ü"/>
            </a:pPr>
            <a:r>
              <a:rPr lang="tr-TR" sz="2000" dirty="0" smtClean="0">
                <a:latin typeface="Andalus" pitchFamily="18" charset="-78"/>
                <a:cs typeface="Andalus" pitchFamily="18" charset="-78"/>
              </a:rPr>
              <a:t>Okulda </a:t>
            </a:r>
            <a:r>
              <a:rPr lang="tr-TR" sz="2000" dirty="0">
                <a:latin typeface="Andalus" pitchFamily="18" charset="-78"/>
                <a:cs typeface="Andalus" pitchFamily="18" charset="-78"/>
              </a:rPr>
              <a:t>arkadaşlarıyla birlikte olmaya ve onlarla oynamaya alıştığı için tatil zamanı oluşabilecek yalnızlık duygusundan kurtulmuş olur.</a:t>
            </a:r>
            <a:endParaRPr lang="tr-TR" sz="2000" dirty="0" smtClean="0">
              <a:latin typeface="Andalus" pitchFamily="18" charset="-78"/>
              <a:cs typeface="Andalus" pitchFamily="18" charset="-78"/>
            </a:endParaRPr>
          </a:p>
        </p:txBody>
      </p:sp>
      <p:pic>
        <p:nvPicPr>
          <p:cNvPr id="6" name="Picture 5" descr="D:\REHBERLİK\aydede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63827"/>
            <a:ext cx="916749" cy="1296144"/>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484660"/>
            <a:ext cx="2520280" cy="1407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73868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1688</TotalTime>
  <Words>3201</Words>
  <Application>Microsoft Office PowerPoint</Application>
  <PresentationFormat>Ekran Gösterisi (4:3)</PresentationFormat>
  <Paragraphs>101</Paragraphs>
  <Slides>35</Slides>
  <Notes>0</Notes>
  <HiddenSlides>0</HiddenSlides>
  <MMClips>0</MMClips>
  <ScaleCrop>false</ScaleCrop>
  <HeadingPairs>
    <vt:vector size="6" baseType="variant">
      <vt:variant>
        <vt:lpstr>Kullanılan Yazı Tipleri</vt:lpstr>
      </vt:variant>
      <vt:variant>
        <vt:i4>10</vt:i4>
      </vt:variant>
      <vt:variant>
        <vt:lpstr>Tema</vt:lpstr>
      </vt:variant>
      <vt:variant>
        <vt:i4>1</vt:i4>
      </vt:variant>
      <vt:variant>
        <vt:lpstr>Slayt Başlıkları</vt:lpstr>
      </vt:variant>
      <vt:variant>
        <vt:i4>35</vt:i4>
      </vt:variant>
    </vt:vector>
  </HeadingPairs>
  <TitlesOfParts>
    <vt:vector size="46" baseType="lpstr">
      <vt:lpstr>Agency FB</vt:lpstr>
      <vt:lpstr>Andalus</vt:lpstr>
      <vt:lpstr>Arabic Typesetting</vt:lpstr>
      <vt:lpstr>Arial</vt:lpstr>
      <vt:lpstr>Arial Unicode MS</vt:lpstr>
      <vt:lpstr>Bahnschrift Light Condensed</vt:lpstr>
      <vt:lpstr>Calibri</vt:lpstr>
      <vt:lpstr>Calisto MT</vt:lpstr>
      <vt:lpstr>Chiller</vt:lpstr>
      <vt:lpstr>Wingdings</vt:lpstr>
      <vt:lpstr>Ofis Teması</vt:lpstr>
      <vt:lpstr>ÇOCUK VE OYUN</vt:lpstr>
      <vt:lpstr>Çocuk  İçin Oyunun Önemi </vt:lpstr>
      <vt:lpstr>PowerPoint Sunusu</vt:lpstr>
      <vt:lpstr>PowerPoint Sunusu</vt:lpstr>
      <vt:lpstr>PowerPoint Sunusu</vt:lpstr>
      <vt:lpstr>Oyun ve Öğrenme</vt:lpstr>
      <vt:lpstr>PowerPoint Sunusu</vt:lpstr>
      <vt:lpstr>Anne ve Baba  Çocukları İle Neden Oyun Oynamalı?</vt:lpstr>
      <vt:lpstr>PowerPoint Sunusu</vt:lpstr>
      <vt:lpstr>PowerPoint Sunusu</vt:lpstr>
      <vt:lpstr>Çocuklarınızla Evde Oynayabileceğiniz Oyun Önerileri</vt:lpstr>
      <vt:lpstr>PowerPoint Sunusu</vt:lpstr>
      <vt:lpstr>PowerPoint Sunusu</vt:lpstr>
      <vt:lpstr>Yaşa Göre Oyun Ve Oyuncak  Seçimi</vt:lpstr>
      <vt:lpstr>PowerPoint Sunusu</vt:lpstr>
      <vt:lpstr>PowerPoint Sunusu</vt:lpstr>
      <vt:lpstr>PowerPoint Sunusu</vt:lpstr>
      <vt:lpstr>DIŞARIDAKİ VE DOĞADAKİ OYUNUN ÖNEMİ</vt:lpstr>
      <vt:lpstr>PowerPoint Sunusu</vt:lpstr>
      <vt:lpstr>PowerPoint Sunusu</vt:lpstr>
      <vt:lpstr>PowerPoint Sunusu</vt:lpstr>
      <vt:lpstr>PowerPoint Sunusu</vt:lpstr>
      <vt:lpstr>PowerPoint Sunusu</vt:lpstr>
      <vt:lpstr>PowerPoint Sunusu</vt:lpstr>
      <vt:lpstr>PowerPoint Sunusu</vt:lpstr>
      <vt:lpstr>PowerPoint Sunusu</vt:lpstr>
      <vt:lpstr>Geçmişten Günümüze Oyunlar</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Çocuğum okula başlıyor…</dc:title>
  <dc:creator>ASUS</dc:creator>
  <cp:lastModifiedBy>Computer</cp:lastModifiedBy>
  <cp:revision>154</cp:revision>
  <dcterms:modified xsi:type="dcterms:W3CDTF">2021-05-27T13:04:04Z</dcterms:modified>
</cp:coreProperties>
</file>