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93" r:id="rId2"/>
    <p:sldId id="294" r:id="rId3"/>
    <p:sldId id="291" r:id="rId4"/>
    <p:sldId id="295" r:id="rId5"/>
    <p:sldId id="297" r:id="rId6"/>
    <p:sldId id="325" r:id="rId7"/>
    <p:sldId id="304" r:id="rId8"/>
    <p:sldId id="307" r:id="rId9"/>
    <p:sldId id="309" r:id="rId10"/>
    <p:sldId id="308" r:id="rId11"/>
    <p:sldId id="326" r:id="rId12"/>
    <p:sldId id="315" r:id="rId13"/>
    <p:sldId id="324" r:id="rId14"/>
    <p:sldId id="258" r:id="rId15"/>
    <p:sldId id="264" r:id="rId16"/>
    <p:sldId id="266" r:id="rId17"/>
    <p:sldId id="259" r:id="rId18"/>
    <p:sldId id="267" r:id="rId19"/>
    <p:sldId id="268" r:id="rId20"/>
    <p:sldId id="269" r:id="rId21"/>
    <p:sldId id="292" r:id="rId22"/>
    <p:sldId id="277" r:id="rId23"/>
    <p:sldId id="272" r:id="rId24"/>
    <p:sldId id="274" r:id="rId25"/>
    <p:sldId id="275" r:id="rId26"/>
    <p:sldId id="276" r:id="rId27"/>
    <p:sldId id="278" r:id="rId28"/>
    <p:sldId id="282" r:id="rId29"/>
    <p:sldId id="284" r:id="rId30"/>
    <p:sldId id="283" r:id="rId31"/>
    <p:sldId id="285" r:id="rId32"/>
    <p:sldId id="279" r:id="rId33"/>
    <p:sldId id="286" r:id="rId34"/>
    <p:sldId id="280" r:id="rId35"/>
    <p:sldId id="287" r:id="rId36"/>
    <p:sldId id="288" r:id="rId37"/>
    <p:sldId id="281" r:id="rId38"/>
    <p:sldId id="289"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A9827-896F-4068-B32A-C5799D5B8B8D}" type="datetimeFigureOut">
              <a:rPr lang="tr-TR" smtClean="0"/>
              <a:pPr/>
              <a:t>7.11.2019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72EB0-8544-4C45-BEA6-CF76CC615969}" type="slidenum">
              <a:rPr lang="tr-TR" smtClean="0"/>
              <a:pPr/>
              <a:t>‹#›</a:t>
            </a:fld>
            <a:endParaRPr lang="tr-TR"/>
          </a:p>
        </p:txBody>
      </p:sp>
    </p:spTree>
    <p:extLst>
      <p:ext uri="{BB962C8B-B14F-4D97-AF65-F5344CB8AC3E}">
        <p14:creationId xmlns:p14="http://schemas.microsoft.com/office/powerpoint/2010/main" val="112281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56C308E4-6903-4F69-AB2C-AC7A93C28552}" type="datetime1">
              <a:rPr lang="tr-TR" smtClean="0"/>
              <a:pPr/>
              <a:t>7.11.2019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C6980BB-4325-44E3-B52E-202284AB0BA0}" type="datetime1">
              <a:rPr lang="tr-TR" smtClean="0"/>
              <a:pPr/>
              <a:t>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AF77A86-83CF-48B3-A8C5-7ABF5ABC1712}" type="datetime1">
              <a:rPr lang="tr-TR" smtClean="0"/>
              <a:pPr/>
              <a:t>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19F1500-65DE-43F2-993F-F150B7CB6CB4}" type="datetime1">
              <a:rPr lang="tr-TR" smtClean="0"/>
              <a:pPr/>
              <a:t>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01B6359D-FFBD-4184-B600-E5589BF4A87B}" type="datetime1">
              <a:rPr lang="tr-TR" smtClean="0"/>
              <a:pPr/>
              <a:t>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95680E62-E790-4112-841B-5B35977D841C}" type="datetime1">
              <a:rPr lang="tr-TR" smtClean="0"/>
              <a:pPr/>
              <a:t>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922616D-6FF1-4343-962F-73A82561B524}" type="datetime1">
              <a:rPr lang="tr-TR" smtClean="0"/>
              <a:pPr/>
              <a:t>7.11.2019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EAADE42-32DC-45E2-A5A3-CC1CA5F28A48}" type="datetime1">
              <a:rPr lang="tr-TR" smtClean="0"/>
              <a:pPr/>
              <a:t>7.11.2019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C0232-AD4A-4A75-9357-399349A908D2}" type="datetime1">
              <a:rPr lang="tr-TR" smtClean="0"/>
              <a:pPr/>
              <a:t>7.11.2019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8A7C0EF-6AC0-4F41-810A-474C410116E8}" type="datetime1">
              <a:rPr lang="tr-TR" smtClean="0"/>
              <a:pPr/>
              <a:t>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76123B95-A01B-42BD-931B-D2A5466A946E}" type="datetime1">
              <a:rPr lang="tr-TR" smtClean="0"/>
              <a:pPr/>
              <a:t>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C004B-DC3A-4C7D-B21F-BA8E9D6D5819}" type="datetime1">
              <a:rPr lang="tr-TR" smtClean="0"/>
              <a:pPr/>
              <a:t>7.11.2019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images.google.com.tr/imgres?imgurl=http://turkish.tebyan.net/SitesClass/templates/images/turkish/817_saymatahtasi.jpg&amp;imgrefurl=http://turkish.tebyan.net/Sites/default.php?id=4937&amp;part=129&amp;nameprj=turkish&amp;h=295&amp;w=531&amp;sz=29&amp;hl=tr&amp;start=15&amp;sig2=yDhUfghRmk_Xa6NypEVuLw&amp;tbnid=evD0l67uju6vZM:&amp;tbnh=73&amp;tbnw=132&amp;ei=AwIzR_OQN5O8wgGe_omrDA&amp;prev=/images?q=anne+babay%C4%B1+taklit+etme&amp;gbv=2&amp;svnum=10&amp;hl=tr&amp;sa=G"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images.google.com.tr/imgres?imgurl=http://www.yaman.com.tr/images/bulmaca.jpg&amp;imgrefurl=http://www.yaman.com.tr/hakkinda.htm&amp;h=240&amp;w=300&amp;sz=17&amp;hl=tr&amp;start=13&amp;sig2=QjwMZVr6zCJOTaWE2n_xeA&amp;tbnid=9Brm-VOJzqGOyM:&amp;tbnh=93&amp;tbnw=116&amp;ei=nwAzR4ixEoSmxAGB9ui4DA&amp;prev=/images?q=bulmaca&amp;gbv=2&amp;svnum=10&amp;hl=tr&amp;sa=G" TargetMode="External"/><Relationship Id="rId1" Type="http://schemas.openxmlformats.org/officeDocument/2006/relationships/slideLayout" Target="../slideLayouts/slideLayout2.xml"/><Relationship Id="rId6" Type="http://schemas.openxmlformats.org/officeDocument/2006/relationships/hyperlink" Target="http://images.google.com.tr/imgres?imgurl=http://shop.gelecek.com.tr/oyun/1/images/tuxpaint.png&amp;imgrefurl=http://shop.gelecek.com.tr/oyun/1/OYUNLAR.html&amp;h=393&amp;w=500&amp;sz=25&amp;hl=tr&amp;start=14&amp;sig2=RmAg5pByZb7ipx4CVoeQjg&amp;tbnid=ZXYlLfSg3L1pRM:&amp;tbnh=102&amp;tbnw=130&amp;ei=SAEzR7i3OIKMxAGFzsm2DA&amp;prev=/images?q=resim+boyama&amp;gbv=2&amp;svnum=10&amp;hl=tr&amp;sa=G" TargetMode="External"/><Relationship Id="rId5" Type="http://schemas.openxmlformats.org/officeDocument/2006/relationships/image" Target="../media/image28.jpeg"/><Relationship Id="rId4" Type="http://schemas.openxmlformats.org/officeDocument/2006/relationships/hyperlink" Target="http://images.google.com.tr/imgres?imgurl=http://www.anneyiz.biz/print/bilmece/bulmaca.gif&amp;imgrefurl=http://www.anneyiz.biz/print/&amp;h=818&amp;w=645&amp;sz=43&amp;hl=tr&amp;start=3&amp;sig2=tk5M_fcgF88jB9MEcr_xIQ&amp;tbnid=3Yocki7_TvmgHM:&amp;tbnh=144&amp;tbnw=114&amp;ei=nwAzR4ixEoSmxAGB9ui4DA&amp;prev=/images?q=bulmaca&amp;gbv=2&amp;svnum=10&amp;hl=tr&amp;sa=G" TargetMode="External"/><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descr="78001587, Eastnine Inc. /ZZVE Illustrations"/>
          <p:cNvPicPr>
            <a:picLocks noChangeAspect="1" noChangeArrowheads="1"/>
          </p:cNvPicPr>
          <p:nvPr/>
        </p:nvPicPr>
        <p:blipFill>
          <a:blip r:embed="rId2">
            <a:extLst>
              <a:ext uri="{28A0092B-C50C-407E-A947-70E740481C1C}">
                <a14:useLocalDpi xmlns:a14="http://schemas.microsoft.com/office/drawing/2010/main" val="0"/>
              </a:ext>
            </a:extLst>
          </a:blip>
          <a:srcRect t="5634"/>
          <a:stretch>
            <a:fillRect/>
          </a:stretch>
        </p:blipFill>
        <p:spPr bwMode="auto">
          <a:xfrm>
            <a:off x="2411760" y="3399412"/>
            <a:ext cx="4104456"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ctrTitle"/>
          </p:nvPr>
        </p:nvSpPr>
        <p:spPr>
          <a:xfrm>
            <a:off x="251520" y="620688"/>
            <a:ext cx="8568952" cy="2520280"/>
          </a:xfrm>
        </p:spPr>
        <p:txBody>
          <a:bodyPr>
            <a:normAutofit fontScale="90000"/>
          </a:bodyPr>
          <a:lstStyle/>
          <a:p>
            <a:pPr algn="ctr" eaLnBrk="1" hangingPunct="1"/>
            <a:r>
              <a:rPr lang="tr-TR" sz="4400" b="1" dirty="0" smtClean="0">
                <a:solidFill>
                  <a:schemeClr val="tx1"/>
                </a:solidFill>
                <a:latin typeface="Comic Sans MS" pitchFamily="66" charset="0"/>
              </a:rPr>
              <a:t/>
            </a:r>
            <a:br>
              <a:rPr lang="tr-TR" sz="4400" b="1" dirty="0" smtClean="0">
                <a:solidFill>
                  <a:schemeClr val="tx1"/>
                </a:solidFill>
                <a:latin typeface="Comic Sans MS" pitchFamily="66" charset="0"/>
              </a:rPr>
            </a:br>
            <a:r>
              <a:rPr lang="tr-TR" sz="4400" b="1" dirty="0" smtClean="0">
                <a:solidFill>
                  <a:schemeClr val="tx1"/>
                </a:solidFill>
                <a:latin typeface="Comic Sans MS" pitchFamily="66" charset="0"/>
              </a:rPr>
              <a:t>TELEVİZYON VE İNTERNETİN ETKİLERİ VE BOŞ ZAMAN DEĞERLENDİRME</a:t>
            </a:r>
          </a:p>
        </p:txBody>
      </p:sp>
    </p:spTree>
    <p:extLst>
      <p:ext uri="{BB962C8B-B14F-4D97-AF65-F5344CB8AC3E}">
        <p14:creationId xmlns:p14="http://schemas.microsoft.com/office/powerpoint/2010/main" val="42082499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692696"/>
            <a:ext cx="2448272" cy="636680"/>
          </a:xfrm>
        </p:spPr>
        <p:txBody>
          <a:bodyPr>
            <a:normAutofit fontScale="90000"/>
          </a:bodyPr>
          <a:lstStyle/>
          <a:p>
            <a:pPr algn="ctr" eaLnBrk="1" hangingPunct="1"/>
            <a:r>
              <a:rPr lang="tr-TR" dirty="0" smtClean="0">
                <a:solidFill>
                  <a:schemeClr val="tx1"/>
                </a:solidFill>
                <a:latin typeface="Californian FB" pitchFamily="18" charset="0"/>
              </a:rPr>
              <a:t>İnternet</a:t>
            </a:r>
          </a:p>
        </p:txBody>
      </p:sp>
      <p:sp>
        <p:nvSpPr>
          <p:cNvPr id="17411" name="Rectangle 3"/>
          <p:cNvSpPr>
            <a:spLocks noGrp="1" noChangeArrowheads="1"/>
          </p:cNvSpPr>
          <p:nvPr>
            <p:ph type="body" idx="1"/>
          </p:nvPr>
        </p:nvSpPr>
        <p:spPr>
          <a:xfrm>
            <a:off x="87313" y="1340768"/>
            <a:ext cx="8926058" cy="4419600"/>
          </a:xfrm>
        </p:spPr>
        <p:txBody>
          <a:bodyPr>
            <a:normAutofit/>
          </a:bodyPr>
          <a:lstStyle/>
          <a:p>
            <a:pPr marL="0" indent="0" algn="just" eaLnBrk="1" hangingPunct="1">
              <a:lnSpc>
                <a:spcPct val="90000"/>
              </a:lnSpc>
              <a:buNone/>
              <a:defRPr/>
            </a:pPr>
            <a:r>
              <a:rPr lang="tr-TR" sz="2400" dirty="0" smtClean="0">
                <a:latin typeface="Arabic Typesetting" pitchFamily="66" charset="-78"/>
                <a:cs typeface="Arabic Typesetting" pitchFamily="66" charset="-78"/>
              </a:rPr>
              <a:t>İnternetin bilinen iki temel olumsuz etkisi ve riski vardır.</a:t>
            </a:r>
          </a:p>
          <a:p>
            <a:pPr marL="0" indent="0" algn="just" eaLnBrk="1" hangingPunct="1">
              <a:lnSpc>
                <a:spcPct val="90000"/>
              </a:lnSpc>
              <a:buNone/>
              <a:defRPr/>
            </a:pPr>
            <a:r>
              <a:rPr lang="tr-TR" sz="2400" b="1" dirty="0" smtClean="0">
                <a:latin typeface="Arabic Typesetting" pitchFamily="66" charset="-78"/>
                <a:cs typeface="Arabic Typesetting" pitchFamily="66" charset="-78"/>
              </a:rPr>
              <a:t>Bağımlılık:</a:t>
            </a:r>
            <a:r>
              <a:rPr lang="tr-TR" sz="2400" dirty="0" smtClean="0">
                <a:latin typeface="Arabic Typesetting" pitchFamily="66" charset="-78"/>
                <a:cs typeface="Arabic Typesetting" pitchFamily="66" charset="-78"/>
              </a:rPr>
              <a:t> Çocukların dış dünyadan kopup zamanla bilgisayarı insanlara tercih etmeleri </a:t>
            </a:r>
            <a:r>
              <a:rPr lang="tr-TR" sz="2400" b="1" dirty="0" smtClean="0">
                <a:latin typeface="Arabic Typesetting" pitchFamily="66" charset="-78"/>
                <a:cs typeface="Arabic Typesetting" pitchFamily="66" charset="-78"/>
              </a:rPr>
              <a:t>toplumdan uzaklaşmalarına ve başkaları ile iletişim kurmakta zorlanmalarına </a:t>
            </a:r>
            <a:r>
              <a:rPr lang="tr-TR" sz="2400" dirty="0" smtClean="0">
                <a:latin typeface="Arabic Typesetting" pitchFamily="66" charset="-78"/>
                <a:cs typeface="Arabic Typesetting" pitchFamily="66" charset="-78"/>
              </a:rPr>
              <a:t>sebep olabilmektedir.</a:t>
            </a:r>
          </a:p>
          <a:p>
            <a:pPr marL="0" indent="0" algn="just" eaLnBrk="1" hangingPunct="1">
              <a:lnSpc>
                <a:spcPct val="90000"/>
              </a:lnSpc>
              <a:buNone/>
              <a:defRPr/>
            </a:pPr>
            <a:r>
              <a:rPr lang="tr-TR" sz="2400" b="1" dirty="0" smtClean="0">
                <a:latin typeface="Arabic Typesetting" pitchFamily="66" charset="-78"/>
                <a:cs typeface="Arabic Typesetting" pitchFamily="66" charset="-78"/>
              </a:rPr>
              <a:t>Haberleşme:</a:t>
            </a:r>
            <a:r>
              <a:rPr lang="tr-TR" sz="2400" dirty="0" smtClean="0">
                <a:latin typeface="Arabic Typesetting" pitchFamily="66" charset="-78"/>
                <a:cs typeface="Arabic Typesetting" pitchFamily="66" charset="-78"/>
              </a:rPr>
              <a:t> Facebook, twitter, msn vb. zaman açısından sorun yaratmaktadır. Bundan daha önemlisi yabancı kişilerle yapılan görüşmelerin getireceği risklerdir. Bu nedenle çocuklara yabancılarla konuşmamaları, aileye ve eve ilişkin bilgi vermemeleri tembihlenmelidir.</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182" y="4990538"/>
            <a:ext cx="288032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653136"/>
            <a:ext cx="2866346" cy="192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17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7504" y="476672"/>
            <a:ext cx="8928992" cy="924712"/>
          </a:xfrm>
        </p:spPr>
        <p:txBody>
          <a:bodyPr/>
          <a:lstStyle/>
          <a:p>
            <a:pPr algn="ctr" eaLnBrk="1" hangingPunct="1"/>
            <a:r>
              <a:rPr lang="tr-TR" sz="2400" b="1" dirty="0" smtClean="0">
                <a:solidFill>
                  <a:srgbClr val="C00000"/>
                </a:solidFill>
                <a:latin typeface="Californian FB" pitchFamily="18" charset="0"/>
              </a:rPr>
              <a:t>TV ve BİLGİSAYARIN OLUMSUZ ETKİLERİNİ AZALTMAK İÇİN ÖNERİLER</a:t>
            </a:r>
          </a:p>
        </p:txBody>
      </p:sp>
      <p:sp>
        <p:nvSpPr>
          <p:cNvPr id="19459" name="Rectangle 3"/>
          <p:cNvSpPr>
            <a:spLocks noGrp="1" noChangeArrowheads="1"/>
          </p:cNvSpPr>
          <p:nvPr>
            <p:ph type="body" idx="1"/>
          </p:nvPr>
        </p:nvSpPr>
        <p:spPr>
          <a:xfrm>
            <a:off x="68602" y="1484784"/>
            <a:ext cx="8967894" cy="4389120"/>
          </a:xfrm>
        </p:spPr>
        <p:txBody>
          <a:bodyPr>
            <a:noAutofit/>
          </a:bodyPr>
          <a:lstStyle/>
          <a:p>
            <a:pPr algn="just" eaLnBrk="1" hangingPunct="1"/>
            <a:r>
              <a:rPr lang="tr-TR" sz="2400" dirty="0" smtClean="0">
                <a:latin typeface="Arabic Typesetting" pitchFamily="66" charset="-78"/>
                <a:cs typeface="Arabic Typesetting" pitchFamily="66" charset="-78"/>
              </a:rPr>
              <a:t>TV </a:t>
            </a:r>
            <a:r>
              <a:rPr lang="tr-TR" sz="2400" dirty="0">
                <a:latin typeface="Arabic Typesetting" pitchFamily="66" charset="-78"/>
                <a:cs typeface="Arabic Typesetting" pitchFamily="66" charset="-78"/>
              </a:rPr>
              <a:t>izleme süresini, her gün sadece </a:t>
            </a:r>
            <a:r>
              <a:rPr lang="tr-TR" sz="2400" b="1" dirty="0">
                <a:solidFill>
                  <a:srgbClr val="00B050"/>
                </a:solidFill>
                <a:latin typeface="Arabic Typesetting" pitchFamily="66" charset="-78"/>
                <a:cs typeface="Arabic Typesetting" pitchFamily="66" charset="-78"/>
              </a:rPr>
              <a:t>en sevilen programların izlenmesi ile sınırlandırın</a:t>
            </a:r>
            <a:r>
              <a:rPr lang="tr-TR" sz="2400" dirty="0">
                <a:latin typeface="Arabic Typesetting" pitchFamily="66" charset="-78"/>
                <a:cs typeface="Arabic Typesetting" pitchFamily="66" charset="-78"/>
              </a:rPr>
              <a:t>. Televizyonu sadece o programlar başladığında açın.</a:t>
            </a:r>
          </a:p>
          <a:p>
            <a:pPr algn="just"/>
            <a:r>
              <a:rPr lang="tr-TR" sz="2400" dirty="0">
                <a:latin typeface="Arabic Typesetting" pitchFamily="66" charset="-78"/>
                <a:cs typeface="Arabic Typesetting" pitchFamily="66" charset="-78"/>
              </a:rPr>
              <a:t>Sadece müzik dinlemek için TV açılmamalıdır, bunun yerine müzik seti kullanılmalıdır.</a:t>
            </a:r>
          </a:p>
          <a:p>
            <a:pPr algn="just"/>
            <a:r>
              <a:rPr lang="tr-TR" sz="2400" b="1" dirty="0" smtClean="0">
                <a:solidFill>
                  <a:srgbClr val="00B050"/>
                </a:solidFill>
                <a:latin typeface="Arabic Typesetting" pitchFamily="66" charset="-78"/>
                <a:cs typeface="Arabic Typesetting" pitchFamily="66" charset="-78"/>
              </a:rPr>
              <a:t>Odaya </a:t>
            </a:r>
            <a:r>
              <a:rPr lang="tr-TR" sz="2400" b="1" dirty="0">
                <a:solidFill>
                  <a:srgbClr val="00B050"/>
                </a:solidFill>
                <a:latin typeface="Arabic Typesetting" pitchFamily="66" charset="-78"/>
                <a:cs typeface="Arabic Typesetting" pitchFamily="66" charset="-78"/>
              </a:rPr>
              <a:t>TV </a:t>
            </a:r>
            <a:r>
              <a:rPr lang="tr-TR" sz="2400" dirty="0">
                <a:latin typeface="Arabic Typesetting" pitchFamily="66" charset="-78"/>
                <a:cs typeface="Arabic Typesetting" pitchFamily="66" charset="-78"/>
              </a:rPr>
              <a:t>konulmamalıdır. </a:t>
            </a:r>
            <a:endParaRPr lang="tr-TR" sz="2400" dirty="0" smtClean="0">
              <a:latin typeface="Arabic Typesetting" pitchFamily="66" charset="-78"/>
              <a:cs typeface="Arabic Typesetting" pitchFamily="66" charset="-78"/>
            </a:endParaRPr>
          </a:p>
          <a:p>
            <a:pPr algn="just"/>
            <a:r>
              <a:rPr lang="tr-TR" sz="2400" dirty="0">
                <a:latin typeface="Arabic Typesetting" pitchFamily="66" charset="-78"/>
                <a:cs typeface="Arabic Typesetting" pitchFamily="66" charset="-78"/>
              </a:rPr>
              <a:t>Haftada bir veya birkaç gün “TV seyretmeme günleri” belirleyin ve yerine yapılabilecek çok cazip etkinlikler koyun.</a:t>
            </a:r>
          </a:p>
          <a:p>
            <a:pPr algn="just"/>
            <a:r>
              <a:rPr lang="tr-TR" sz="2400" dirty="0" smtClean="0">
                <a:latin typeface="Arabic Typesetting" pitchFamily="66" charset="-78"/>
                <a:cs typeface="Arabic Typesetting" pitchFamily="66" charset="-78"/>
              </a:rPr>
              <a:t>İnternette </a:t>
            </a:r>
            <a:r>
              <a:rPr lang="tr-TR" sz="2400" dirty="0">
                <a:latin typeface="Arabic Typesetting" pitchFamily="66" charset="-78"/>
                <a:cs typeface="Arabic Typesetting" pitchFamily="66" charset="-78"/>
              </a:rPr>
              <a:t>kalma süresine ve televizyon izleme süresine mutlaka kısıtlama getirin.</a:t>
            </a:r>
          </a:p>
          <a:p>
            <a:pPr algn="just"/>
            <a:r>
              <a:rPr lang="tr-TR" sz="2400" dirty="0">
                <a:latin typeface="Arabic Typesetting" pitchFamily="66" charset="-78"/>
                <a:cs typeface="Arabic Typesetting" pitchFamily="66" charset="-78"/>
              </a:rPr>
              <a:t>Bilgisayar </a:t>
            </a:r>
            <a:r>
              <a:rPr lang="tr-TR" sz="2400" dirty="0" smtClean="0">
                <a:latin typeface="Arabic Typesetting" pitchFamily="66" charset="-78"/>
                <a:cs typeface="Arabic Typesetting" pitchFamily="66" charset="-78"/>
              </a:rPr>
              <a:t>oyunlarında oyun </a:t>
            </a:r>
            <a:r>
              <a:rPr lang="tr-TR" sz="2400" dirty="0">
                <a:latin typeface="Arabic Typesetting" pitchFamily="66" charset="-78"/>
                <a:cs typeface="Arabic Typesetting" pitchFamily="66" charset="-78"/>
              </a:rPr>
              <a:t>süresini kısıtlayın</a:t>
            </a:r>
            <a:r>
              <a:rPr lang="tr-TR" sz="2400" dirty="0" smtClean="0">
                <a:latin typeface="Arabic Typesetting" pitchFamily="66" charset="-78"/>
                <a:cs typeface="Arabic Typesetting" pitchFamily="66" charset="-78"/>
              </a:rPr>
              <a:t>.</a:t>
            </a:r>
            <a:endParaRPr lang="tr-TR" sz="2400" dirty="0">
              <a:latin typeface="Arabic Typesetting" pitchFamily="66" charset="-78"/>
              <a:cs typeface="Arabic Typesetting" pitchFamily="66" charset="-78"/>
            </a:endParaRPr>
          </a:p>
          <a:p>
            <a:pPr algn="just"/>
            <a:r>
              <a:rPr lang="tr-TR" sz="2400" b="1" dirty="0">
                <a:solidFill>
                  <a:srgbClr val="00B050"/>
                </a:solidFill>
                <a:latin typeface="Arabic Typesetting" pitchFamily="66" charset="-78"/>
                <a:cs typeface="Arabic Typesetting" pitchFamily="66" charset="-78"/>
              </a:rPr>
              <a:t>TV ve bilgisayarı yasaklamak </a:t>
            </a:r>
            <a:r>
              <a:rPr lang="tr-TR" sz="2400" b="1" dirty="0" smtClean="0">
                <a:solidFill>
                  <a:srgbClr val="00B050"/>
                </a:solidFill>
                <a:latin typeface="Arabic Typesetting" pitchFamily="66" charset="-78"/>
                <a:cs typeface="Arabic Typesetting" pitchFamily="66" charset="-78"/>
              </a:rPr>
              <a:t>çözüm </a:t>
            </a:r>
            <a:r>
              <a:rPr lang="tr-TR" sz="2400" b="1" dirty="0">
                <a:solidFill>
                  <a:srgbClr val="00B050"/>
                </a:solidFill>
                <a:latin typeface="Arabic Typesetting" pitchFamily="66" charset="-78"/>
                <a:cs typeface="Arabic Typesetting" pitchFamily="66" charset="-78"/>
              </a:rPr>
              <a:t>değildir</a:t>
            </a:r>
            <a:r>
              <a:rPr lang="tr-TR" sz="2400" dirty="0">
                <a:latin typeface="Arabic Typesetting" pitchFamily="66" charset="-78"/>
                <a:cs typeface="Arabic Typesetting" pitchFamily="66" charset="-78"/>
              </a:rPr>
              <a:t>; çünkü </a:t>
            </a:r>
            <a:r>
              <a:rPr lang="tr-TR" sz="2400" dirty="0" smtClean="0">
                <a:latin typeface="Arabic Typesetting" pitchFamily="66" charset="-78"/>
                <a:cs typeface="Arabic Typesetting" pitchFamily="66" charset="-78"/>
              </a:rPr>
              <a:t>önemli </a:t>
            </a:r>
            <a:r>
              <a:rPr lang="tr-TR" sz="2400" dirty="0">
                <a:latin typeface="Arabic Typesetting" pitchFamily="66" charset="-78"/>
                <a:cs typeface="Arabic Typesetting" pitchFamily="66" charset="-78"/>
              </a:rPr>
              <a:t>kitle iletişim araçlarındandır. Yani hiç yokmuş gibi </a:t>
            </a:r>
            <a:r>
              <a:rPr lang="tr-TR" sz="2400" dirty="0" smtClean="0">
                <a:latin typeface="Arabic Typesetting" pitchFamily="66" charset="-78"/>
                <a:cs typeface="Arabic Typesetting" pitchFamily="66" charset="-78"/>
              </a:rPr>
              <a:t>davranmak doğru </a:t>
            </a:r>
            <a:r>
              <a:rPr lang="tr-TR" sz="2400" dirty="0">
                <a:latin typeface="Arabic Typesetting" pitchFamily="66" charset="-78"/>
                <a:cs typeface="Arabic Typesetting" pitchFamily="66" charset="-78"/>
              </a:rPr>
              <a:t>değildir</a:t>
            </a:r>
            <a:r>
              <a:rPr lang="tr-TR" sz="2400" dirty="0" smtClean="0">
                <a:latin typeface="Arabic Typesetting" pitchFamily="66" charset="-78"/>
                <a:cs typeface="Arabic Typesetting" pitchFamily="66" charset="-78"/>
              </a:rPr>
              <a:t>. Kontrollü </a:t>
            </a:r>
            <a:r>
              <a:rPr lang="tr-TR" sz="2400" dirty="0">
                <a:latin typeface="Arabic Typesetting" pitchFamily="66" charset="-78"/>
                <a:cs typeface="Arabic Typesetting" pitchFamily="66" charset="-78"/>
              </a:rPr>
              <a:t>ve sınırlı kullanım önemli!</a:t>
            </a:r>
          </a:p>
          <a:p>
            <a:pPr algn="just"/>
            <a:endParaRPr lang="tr-TR" sz="24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780001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İçerik Yer Tutucusu 2"/>
          <p:cNvSpPr>
            <a:spLocks noGrp="1"/>
          </p:cNvSpPr>
          <p:nvPr>
            <p:ph idx="1"/>
          </p:nvPr>
        </p:nvSpPr>
        <p:spPr>
          <a:xfrm>
            <a:off x="179512" y="836712"/>
            <a:ext cx="8856984" cy="4389120"/>
          </a:xfrm>
        </p:spPr>
        <p:txBody>
          <a:bodyPr>
            <a:normAutofit fontScale="85000" lnSpcReduction="20000"/>
          </a:bodyPr>
          <a:lstStyle/>
          <a:p>
            <a:pPr marL="0" indent="0">
              <a:buFont typeface="Wingdings" pitchFamily="2" charset="2"/>
              <a:buNone/>
            </a:pPr>
            <a:r>
              <a:rPr lang="tr-TR" sz="5400" dirty="0" smtClean="0">
                <a:solidFill>
                  <a:srgbClr val="FF33CC"/>
                </a:solidFill>
                <a:latin typeface="Bodoni MT Black" pitchFamily="18" charset="0"/>
              </a:rPr>
              <a:t>BOŞ ZAMAN NEDİR?</a:t>
            </a:r>
          </a:p>
          <a:p>
            <a:pPr marL="0" indent="0" algn="just">
              <a:buFont typeface="Wingdings" pitchFamily="2" charset="2"/>
              <a:buNone/>
            </a:pPr>
            <a:r>
              <a:rPr lang="tr-TR" sz="2800" dirty="0" smtClean="0">
                <a:latin typeface="Arabic Typesetting" pitchFamily="66" charset="-78"/>
                <a:cs typeface="Arabic Typesetting" pitchFamily="66" charset="-78"/>
              </a:rPr>
              <a:t>Kişinin </a:t>
            </a:r>
            <a:r>
              <a:rPr lang="tr-TR" sz="2800" b="1" dirty="0" smtClean="0">
                <a:solidFill>
                  <a:schemeClr val="tx2"/>
                </a:solidFill>
                <a:latin typeface="Arabic Typesetting" pitchFamily="66" charset="-78"/>
                <a:cs typeface="Arabic Typesetting" pitchFamily="66" charset="-78"/>
              </a:rPr>
              <a:t>mesleksel,</a:t>
            </a:r>
            <a:r>
              <a:rPr lang="tr-TR" sz="2800" dirty="0" smtClean="0">
                <a:latin typeface="Arabic Typesetting" pitchFamily="66" charset="-78"/>
                <a:cs typeface="Arabic Typesetting" pitchFamily="66" charset="-78"/>
              </a:rPr>
              <a:t> </a:t>
            </a:r>
            <a:r>
              <a:rPr lang="tr-TR" sz="2800" b="1" dirty="0" smtClean="0">
                <a:solidFill>
                  <a:srgbClr val="C00000"/>
                </a:solidFill>
                <a:latin typeface="Arabic Typesetting" pitchFamily="66" charset="-78"/>
                <a:cs typeface="Arabic Typesetting" pitchFamily="66" charset="-78"/>
              </a:rPr>
              <a:t>ailesel</a:t>
            </a:r>
            <a:r>
              <a:rPr lang="tr-TR" sz="2800" dirty="0" smtClean="0">
                <a:latin typeface="Arabic Typesetting" pitchFamily="66" charset="-78"/>
                <a:cs typeface="Arabic Typesetting" pitchFamily="66" charset="-78"/>
              </a:rPr>
              <a:t> ve </a:t>
            </a:r>
            <a:r>
              <a:rPr lang="tr-TR" sz="2800" b="1" dirty="0" smtClean="0">
                <a:solidFill>
                  <a:srgbClr val="FF0000"/>
                </a:solidFill>
                <a:latin typeface="Arabic Typesetting" pitchFamily="66" charset="-78"/>
                <a:cs typeface="Arabic Typesetting" pitchFamily="66" charset="-78"/>
              </a:rPr>
              <a:t>toplumsal</a:t>
            </a:r>
            <a:r>
              <a:rPr lang="tr-TR" sz="2800" dirty="0" smtClean="0">
                <a:latin typeface="Arabic Typesetting" pitchFamily="66" charset="-78"/>
                <a:cs typeface="Arabic Typesetting" pitchFamily="66" charset="-78"/>
              </a:rPr>
              <a:t> ödevlerini yerine getirdikten sonra Özgür iradesiyle yapabileceği dinlenme, eğlenme, bilgi ve becerilerini geliştirme, toplumsal yaşama gönüllü olarak katılma gibi uğraşılar boş zaman kavramına </a:t>
            </a:r>
            <a:r>
              <a:rPr lang="tr-TR" sz="2800" dirty="0">
                <a:latin typeface="Arabic Typesetting" pitchFamily="66" charset="-78"/>
                <a:cs typeface="Arabic Typesetting" pitchFamily="66" charset="-78"/>
              </a:rPr>
              <a:t>girmektedir</a:t>
            </a:r>
            <a:r>
              <a:rPr lang="tr-TR" sz="2800" dirty="0" smtClean="0">
                <a:latin typeface="Arabic Typesetting" pitchFamily="66" charset="-78"/>
                <a:cs typeface="Arabic Typesetting" pitchFamily="66" charset="-78"/>
              </a:rPr>
              <a:t>.</a:t>
            </a:r>
          </a:p>
          <a:p>
            <a:pPr marL="0" indent="0" algn="just">
              <a:buFont typeface="Wingdings" pitchFamily="2" charset="2"/>
              <a:buNone/>
            </a:pPr>
            <a:r>
              <a:rPr lang="tr-TR" sz="2800" dirty="0">
                <a:latin typeface="Arabic Typesetting" pitchFamily="66" charset="-78"/>
                <a:cs typeface="Arabic Typesetting" pitchFamily="66" charset="-78"/>
              </a:rPr>
              <a:t>İnsanlar, </a:t>
            </a:r>
            <a:r>
              <a:rPr lang="tr-TR" sz="2800" b="1" dirty="0">
                <a:latin typeface="Arabic Typesetting" pitchFamily="66" charset="-78"/>
                <a:cs typeface="Arabic Typesetting" pitchFamily="66" charset="-78"/>
              </a:rPr>
              <a:t>boş zamanında yaptığı etkinliklerden yaşamsal doyum sağlayabilir ve günlük yaşam ve streslerinden uzaklaşabilir. </a:t>
            </a:r>
          </a:p>
          <a:p>
            <a:pPr marL="0" indent="0" algn="just">
              <a:buFont typeface="Wingdings" pitchFamily="2" charset="2"/>
              <a:buNone/>
            </a:pPr>
            <a:r>
              <a:rPr lang="tr-TR" sz="2800" dirty="0">
                <a:latin typeface="Arabic Typesetting" pitchFamily="66" charset="-78"/>
                <a:cs typeface="Arabic Typesetting" pitchFamily="66" charset="-78"/>
              </a:rPr>
              <a:t>Grup oyunlarında birlikte olma, arkadaşlık kurma gibi gereksinimleri karşılar. Ayrıca iş yaşamında yeterince </a:t>
            </a:r>
            <a:r>
              <a:rPr lang="tr-TR" sz="2800" dirty="0" smtClean="0">
                <a:latin typeface="Arabic Typesetting" pitchFamily="66" charset="-78"/>
                <a:cs typeface="Arabic Typesetting" pitchFamily="66" charset="-78"/>
              </a:rPr>
              <a:t>mutlu olmayan </a:t>
            </a:r>
            <a:r>
              <a:rPr lang="tr-TR" sz="2800" dirty="0">
                <a:latin typeface="Arabic Typesetting" pitchFamily="66" charset="-78"/>
                <a:cs typeface="Arabic Typesetting" pitchFamily="66" charset="-78"/>
              </a:rPr>
              <a:t>kişiler, yarışma niteliğinde oyun oynayarak ve spor yaparak boş zaman etkinliği ile rahatlar..</a:t>
            </a:r>
          </a:p>
          <a:p>
            <a:pPr marL="0" indent="0" algn="just">
              <a:buFont typeface="Wingdings" pitchFamily="2" charset="2"/>
              <a:buNone/>
            </a:pPr>
            <a:endParaRPr lang="tr-TR" sz="2800" dirty="0">
              <a:latin typeface="Arabic Typesetting" pitchFamily="66" charset="-78"/>
              <a:cs typeface="Arabic Typesetting" pitchFamily="66" charset="-78"/>
            </a:endParaRPr>
          </a:p>
          <a:p>
            <a:pPr marL="0" indent="0">
              <a:buFont typeface="Wingdings" pitchFamily="2" charset="2"/>
              <a:buNone/>
            </a:pPr>
            <a:endParaRPr lang="tr-TR" sz="5400" dirty="0">
              <a:solidFill>
                <a:srgbClr val="FF33CC"/>
              </a:solidFill>
              <a:latin typeface="Bodoni MT Black"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82" y="5225832"/>
            <a:ext cx="2847975" cy="139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707" y="5225832"/>
            <a:ext cx="2619375" cy="146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473" y="4889350"/>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04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764704"/>
            <a:ext cx="8208912" cy="1296144"/>
          </a:xfrm>
        </p:spPr>
        <p:txBody>
          <a:bodyPr>
            <a:noAutofit/>
          </a:bodyPr>
          <a:lstStyle/>
          <a:p>
            <a:pPr algn="ctr"/>
            <a:r>
              <a:rPr lang="tr-TR" sz="3600" b="1" dirty="0" smtClean="0"/>
              <a:t>ÇOCUKLA NİTELİKLİ ZAMAN GEÇİRMEK &amp; OYUN</a:t>
            </a:r>
            <a:endParaRPr lang="tr-TR" sz="3600" b="1" dirty="0"/>
          </a:p>
        </p:txBody>
      </p:sp>
      <p:pic>
        <p:nvPicPr>
          <p:cNvPr id="11266" name="Picture 2" descr="C:\Users\Lenovo\Desktop\cocukla-oyun.jpg"/>
          <p:cNvPicPr>
            <a:picLocks noChangeAspect="1" noChangeArrowheads="1"/>
          </p:cNvPicPr>
          <p:nvPr/>
        </p:nvPicPr>
        <p:blipFill>
          <a:blip r:embed="rId2" cstate="print"/>
          <a:srcRect/>
          <a:stretch>
            <a:fillRect/>
          </a:stretch>
        </p:blipFill>
        <p:spPr bwMode="auto">
          <a:xfrm>
            <a:off x="257944" y="1988841"/>
            <a:ext cx="3954016" cy="3570878"/>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13</a:t>
            </a:fld>
            <a:endParaRPr lang="tr-TR"/>
          </a:p>
        </p:txBody>
      </p:sp>
      <p:sp>
        <p:nvSpPr>
          <p:cNvPr id="2" name="Dikdörtgen 1"/>
          <p:cNvSpPr/>
          <p:nvPr/>
        </p:nvSpPr>
        <p:spPr>
          <a:xfrm>
            <a:off x="257944" y="5942296"/>
            <a:ext cx="8784976" cy="646331"/>
          </a:xfrm>
          <a:prstGeom prst="rect">
            <a:avLst/>
          </a:prstGeom>
        </p:spPr>
        <p:txBody>
          <a:bodyPr wrap="square">
            <a:spAutoFit/>
          </a:bodyPr>
          <a:lstStyle/>
          <a:p>
            <a:r>
              <a:rPr lang="tr-TR" dirty="0"/>
              <a:t>Anne ve Babaların çocukla zaman geçirmenin önemi konusunda farkındalık yaratmak ve önemini kavramak. Bu konuda neler yapılabileceğini öğrenmek.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88841"/>
            <a:ext cx="4041775" cy="357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102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062" y="836712"/>
            <a:ext cx="6059855" cy="5535104"/>
          </a:xfrm>
        </p:spPr>
        <p:txBody>
          <a:bodyPr>
            <a:normAutofit lnSpcReduction="10000"/>
          </a:bodyPr>
          <a:lstStyle/>
          <a:p>
            <a:pPr algn="just"/>
            <a:r>
              <a:rPr lang="tr-TR" sz="2200" dirty="0"/>
              <a:t>Okulöncesi yaşlarda çocuklar </a:t>
            </a:r>
            <a:r>
              <a:rPr lang="tr-TR" sz="2200" dirty="0" smtClean="0"/>
              <a:t>Anne ve Babasıyla </a:t>
            </a:r>
            <a:r>
              <a:rPr lang="tr-TR" sz="2200" dirty="0"/>
              <a:t>vakit geçirmekten hoşlanırken, ilköğretim ve ergenlik döneminde </a:t>
            </a:r>
            <a:r>
              <a:rPr lang="tr-TR" sz="2200" dirty="0">
                <a:solidFill>
                  <a:srgbClr val="FF0000"/>
                </a:solidFill>
              </a:rPr>
              <a:t>arkadaşlarıyla</a:t>
            </a:r>
            <a:r>
              <a:rPr lang="tr-TR" sz="2200" dirty="0"/>
              <a:t> vakit geçirmekten hoşlanırlar. Bu durum gelişim özelliklerinin gereğidir ve oldukça </a:t>
            </a:r>
            <a:r>
              <a:rPr lang="tr-TR" sz="2200" dirty="0">
                <a:solidFill>
                  <a:srgbClr val="00B0F0"/>
                </a:solidFill>
              </a:rPr>
              <a:t>normaldir.</a:t>
            </a:r>
            <a:r>
              <a:rPr lang="tr-TR" sz="2200" dirty="0"/>
              <a:t> </a:t>
            </a:r>
            <a:endParaRPr lang="tr-TR" sz="2200" dirty="0" smtClean="0"/>
          </a:p>
          <a:p>
            <a:pPr algn="just"/>
            <a:r>
              <a:rPr lang="tr-TR" sz="2200" dirty="0" smtClean="0"/>
              <a:t>ANCAK</a:t>
            </a:r>
            <a:r>
              <a:rPr lang="tr-TR" sz="2200" dirty="0"/>
              <a:t>, ailece zaman geçirmenin her zaman </a:t>
            </a:r>
            <a:r>
              <a:rPr lang="tr-TR" sz="2200" dirty="0">
                <a:solidFill>
                  <a:srgbClr val="7030A0"/>
                </a:solidFill>
              </a:rPr>
              <a:t>ihtiyaç</a:t>
            </a:r>
            <a:r>
              <a:rPr lang="tr-TR" sz="2200" dirty="0"/>
              <a:t> olduğu da unutulmamalıdır. Aileyle vakit geçirme bazen rutin işleri birlikte yapmak </a:t>
            </a:r>
            <a:r>
              <a:rPr lang="tr-TR" sz="2200" dirty="0" smtClean="0"/>
              <a:t>iken (</a:t>
            </a:r>
            <a:r>
              <a:rPr lang="tr-TR" sz="2200" dirty="0"/>
              <a:t>birlikte film izleme, akraba ziyareti, akşam yemeği yeme vb.) bazen de planlı bir biçimde </a:t>
            </a:r>
            <a:r>
              <a:rPr lang="tr-TR" sz="2200" dirty="0" smtClean="0"/>
              <a:t>gerçekleşir (</a:t>
            </a:r>
            <a:r>
              <a:rPr lang="tr-TR" sz="2200" dirty="0"/>
              <a:t>piknik yapma, dışarda yemek yeme, hafta sonu il dışında gezi gibi). </a:t>
            </a:r>
            <a:endParaRPr lang="tr-TR" sz="2200" dirty="0" smtClean="0"/>
          </a:p>
          <a:p>
            <a:pPr algn="just"/>
            <a:r>
              <a:rPr lang="tr-TR" sz="2200" dirty="0" smtClean="0"/>
              <a:t>Ailenin </a:t>
            </a:r>
            <a:r>
              <a:rPr lang="tr-TR" sz="2200" dirty="0"/>
              <a:t>düzenli olarak bir araya gelmesi çocuğun </a:t>
            </a:r>
            <a:r>
              <a:rPr lang="tr-TR" sz="2200" dirty="0">
                <a:solidFill>
                  <a:srgbClr val="00B050"/>
                </a:solidFill>
              </a:rPr>
              <a:t>gelişimini olumlu </a:t>
            </a:r>
            <a:r>
              <a:rPr lang="tr-TR" sz="2200" dirty="0"/>
              <a:t>etkilemektedir. </a:t>
            </a:r>
          </a:p>
          <a:p>
            <a:pPr marL="0" indent="0">
              <a:buNone/>
            </a:pPr>
            <a:endParaRPr lang="tr-T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485" y="1340768"/>
            <a:ext cx="288032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Slayt Numarası Yer Tutucusu"/>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p14="http://schemas.microsoft.com/office/powerpoint/2010/main" val="107139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040560"/>
          </a:xfrm>
        </p:spPr>
        <p:txBody>
          <a:bodyPr>
            <a:normAutofit/>
          </a:bodyPr>
          <a:lstStyle/>
          <a:p>
            <a:pPr marL="0" indent="0">
              <a:buNone/>
            </a:pPr>
            <a:r>
              <a:rPr lang="tr-TR" b="1" i="1" dirty="0"/>
              <a:t>Oyun çocuğun BEDENSEL, ZİHİNSEL, SOSYAL ve DUYGUSAL gelişimini </a:t>
            </a:r>
            <a:r>
              <a:rPr lang="tr-TR" b="1" i="1" dirty="0" smtClean="0"/>
              <a:t>destekler:</a:t>
            </a:r>
            <a:endParaRPr lang="tr-TR" b="1" i="1" dirty="0"/>
          </a:p>
          <a:p>
            <a:pPr algn="just"/>
            <a:r>
              <a:rPr lang="tr-TR" sz="2200" u="sng" dirty="0">
                <a:solidFill>
                  <a:srgbClr val="C00000"/>
                </a:solidFill>
              </a:rPr>
              <a:t>BEDENSEL GELİŞİM:</a:t>
            </a:r>
            <a:r>
              <a:rPr lang="tr-TR" sz="2200" dirty="0">
                <a:solidFill>
                  <a:srgbClr val="C00000"/>
                </a:solidFill>
              </a:rPr>
              <a:t> </a:t>
            </a:r>
            <a:r>
              <a:rPr lang="tr-TR" sz="2200" dirty="0" smtClean="0"/>
              <a:t>Çocuğun </a:t>
            </a:r>
            <a:r>
              <a:rPr lang="tr-TR" sz="2200" dirty="0"/>
              <a:t>futbol oynaması veya kızların ip atlaması bedensel olarak onları geliştirir. Oyun açık havada oynanıyorsa çocuk D vitamini de alır. </a:t>
            </a:r>
          </a:p>
          <a:p>
            <a:pPr algn="just"/>
            <a:r>
              <a:rPr lang="tr-TR" sz="2200" u="sng" dirty="0">
                <a:solidFill>
                  <a:srgbClr val="C00000"/>
                </a:solidFill>
              </a:rPr>
              <a:t>ZİHİNSEL GELİŞİM:</a:t>
            </a:r>
            <a:r>
              <a:rPr lang="tr-TR" sz="2200" dirty="0">
                <a:solidFill>
                  <a:srgbClr val="C00000"/>
                </a:solidFill>
              </a:rPr>
              <a:t> </a:t>
            </a:r>
            <a:r>
              <a:rPr lang="tr-TR" sz="2200" dirty="0" smtClean="0"/>
              <a:t>Çocukların </a:t>
            </a:r>
            <a:r>
              <a:rPr lang="tr-TR" sz="2200" dirty="0"/>
              <a:t>oyun kurarken plan yapmaları, taktik geliştirmeler; oyun oynarken sağ-sol, ön-arka gibi kavramları öğrenmeleri bu açıdan bir kazanımdır.</a:t>
            </a:r>
          </a:p>
          <a:p>
            <a:pPr algn="just"/>
            <a:r>
              <a:rPr lang="tr-TR" sz="2200" u="sng" dirty="0">
                <a:solidFill>
                  <a:srgbClr val="C00000"/>
                </a:solidFill>
              </a:rPr>
              <a:t>SOSYAL GELİŞİM:</a:t>
            </a:r>
            <a:r>
              <a:rPr lang="tr-TR" sz="2200" dirty="0">
                <a:solidFill>
                  <a:srgbClr val="C00000"/>
                </a:solidFill>
              </a:rPr>
              <a:t> </a:t>
            </a:r>
            <a:r>
              <a:rPr lang="tr-TR" sz="2200" dirty="0"/>
              <a:t>Çocuklar oyun aracılığıyla sosyalleşir, işbirliği yapar, sıralarını beklemeyi ve paylaşmayı öğrenir.</a:t>
            </a:r>
          </a:p>
          <a:p>
            <a:pPr algn="just"/>
            <a:r>
              <a:rPr lang="tr-TR" sz="2200" u="sng" dirty="0">
                <a:solidFill>
                  <a:srgbClr val="C00000"/>
                </a:solidFill>
              </a:rPr>
              <a:t>DUYGUSAL GELİŞİM:</a:t>
            </a:r>
            <a:r>
              <a:rPr lang="tr-TR" sz="2200" dirty="0">
                <a:solidFill>
                  <a:srgbClr val="C00000"/>
                </a:solidFill>
              </a:rPr>
              <a:t> </a:t>
            </a:r>
            <a:r>
              <a:rPr lang="tr-TR" sz="2200" dirty="0"/>
              <a:t>Yine çocuklar, kazanmayı ve kaybetmeyi öğrenir. Zamanla kaybetmenin normal olduğu anlar. Duygularını ifade etmeyi öğrenir</a:t>
            </a:r>
            <a:r>
              <a:rPr lang="tr-TR" sz="2200" dirty="0" smtClean="0"/>
              <a:t>.</a:t>
            </a:r>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1402103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OYUNDAN ÖNCE: </a:t>
            </a:r>
            <a:endParaRPr lang="tr-TR" dirty="0"/>
          </a:p>
        </p:txBody>
      </p:sp>
      <p:sp>
        <p:nvSpPr>
          <p:cNvPr id="3" name="İçerik Yer Tutucusu 2"/>
          <p:cNvSpPr>
            <a:spLocks noGrp="1"/>
          </p:cNvSpPr>
          <p:nvPr>
            <p:ph idx="1"/>
          </p:nvPr>
        </p:nvSpPr>
        <p:spPr>
          <a:xfrm>
            <a:off x="457200" y="1935480"/>
            <a:ext cx="8229600" cy="4661872"/>
          </a:xfrm>
        </p:spPr>
        <p:txBody>
          <a:bodyPr>
            <a:normAutofit fontScale="92500" lnSpcReduction="20000"/>
          </a:bodyPr>
          <a:lstStyle/>
          <a:p>
            <a:pPr lvl="0" algn="just"/>
            <a:r>
              <a:rPr lang="tr-TR" b="1" u="sng" dirty="0" smtClean="0">
                <a:solidFill>
                  <a:srgbClr val="00B0F0"/>
                </a:solidFill>
              </a:rPr>
              <a:t>Oyuna </a:t>
            </a:r>
            <a:r>
              <a:rPr lang="tr-TR" b="1" u="sng" dirty="0">
                <a:solidFill>
                  <a:srgbClr val="00B0F0"/>
                </a:solidFill>
              </a:rPr>
              <a:t>önem verin:</a:t>
            </a:r>
            <a:r>
              <a:rPr lang="tr-TR" b="1" dirty="0">
                <a:solidFill>
                  <a:srgbClr val="00B0F0"/>
                </a:solidFill>
              </a:rPr>
              <a:t> </a:t>
            </a:r>
            <a:endParaRPr lang="tr-TR" b="1" dirty="0" smtClean="0">
              <a:solidFill>
                <a:srgbClr val="00B0F0"/>
              </a:solidFill>
            </a:endParaRPr>
          </a:p>
          <a:p>
            <a:pPr marL="0" lvl="0" indent="0" algn="just">
              <a:buNone/>
            </a:pPr>
            <a:r>
              <a:rPr lang="tr-TR" b="1" dirty="0">
                <a:solidFill>
                  <a:srgbClr val="00B0F0"/>
                </a:solidFill>
              </a:rPr>
              <a:t>	</a:t>
            </a:r>
            <a:r>
              <a:rPr lang="tr-TR" dirty="0" smtClean="0"/>
              <a:t>Bu </a:t>
            </a:r>
            <a:r>
              <a:rPr lang="tr-TR" dirty="0"/>
              <a:t>durum ilişkinizi güçlendirmek için bir fırsattır. Oyun sayesinde çocuğunuzun dünyasına girebilir ve algılarını daha yakından görebilme şansı yakalayabilirsiniz.</a:t>
            </a:r>
          </a:p>
          <a:p>
            <a:pPr lvl="0" algn="just"/>
            <a:r>
              <a:rPr lang="tr-TR" b="1" u="sng" dirty="0">
                <a:solidFill>
                  <a:srgbClr val="00B0F0"/>
                </a:solidFill>
              </a:rPr>
              <a:t>Oyun </a:t>
            </a:r>
            <a:r>
              <a:rPr lang="tr-TR" b="1" u="sng" dirty="0" smtClean="0">
                <a:solidFill>
                  <a:srgbClr val="00B0F0"/>
                </a:solidFill>
              </a:rPr>
              <a:t>oynama sıklığı: </a:t>
            </a:r>
          </a:p>
          <a:p>
            <a:pPr marL="0" lvl="0" indent="0" algn="just">
              <a:buNone/>
            </a:pPr>
            <a:r>
              <a:rPr lang="tr-TR" b="1" dirty="0">
                <a:solidFill>
                  <a:srgbClr val="00B0F0"/>
                </a:solidFill>
              </a:rPr>
              <a:t>	</a:t>
            </a:r>
            <a:r>
              <a:rPr lang="tr-TR" dirty="0" smtClean="0"/>
              <a:t>Çocuğunuz 5 </a:t>
            </a:r>
            <a:r>
              <a:rPr lang="tr-TR" dirty="0"/>
              <a:t>yaşından küçükse mümkünse her gün veya haftada 3-4 gün o.ü. çocuğunuzla </a:t>
            </a:r>
            <a:r>
              <a:rPr lang="tr-TR" dirty="0" smtClean="0"/>
              <a:t>vakit geçirin. </a:t>
            </a:r>
            <a:endParaRPr lang="tr-TR" dirty="0"/>
          </a:p>
          <a:p>
            <a:pPr lvl="0" algn="just"/>
            <a:r>
              <a:rPr lang="tr-TR" b="1" u="sng" dirty="0">
                <a:solidFill>
                  <a:srgbClr val="00B0F0"/>
                </a:solidFill>
              </a:rPr>
              <a:t>Oyun alanının ve zamanının belirlenmesi</a:t>
            </a:r>
            <a:r>
              <a:rPr lang="tr-TR" b="1" u="sng" dirty="0" smtClean="0">
                <a:solidFill>
                  <a:srgbClr val="00B0F0"/>
                </a:solidFill>
              </a:rPr>
              <a:t>:</a:t>
            </a:r>
          </a:p>
          <a:p>
            <a:pPr marL="0" lvl="0" indent="0" algn="just">
              <a:buNone/>
            </a:pPr>
            <a:r>
              <a:rPr lang="tr-TR" b="1" dirty="0">
                <a:solidFill>
                  <a:srgbClr val="00B0F0"/>
                </a:solidFill>
              </a:rPr>
              <a:t>	</a:t>
            </a:r>
            <a:r>
              <a:rPr lang="tr-TR" dirty="0" smtClean="0"/>
              <a:t>Materyal/eşya hazırlığı </a:t>
            </a:r>
            <a:r>
              <a:rPr lang="tr-TR" dirty="0"/>
              <a:t>yapılır. Bu zaman dilimi sadece aile içi dinamikleri güçlendirmek için ayrılmış olmalıdır.</a:t>
            </a:r>
          </a:p>
          <a:p>
            <a:pPr algn="just"/>
            <a:r>
              <a:rPr lang="tr-TR" b="1" u="sng" dirty="0">
                <a:solidFill>
                  <a:srgbClr val="00B0F0"/>
                </a:solidFill>
              </a:rPr>
              <a:t>Sınırların belirlenmesi:</a:t>
            </a:r>
            <a:r>
              <a:rPr lang="tr-TR" b="1" dirty="0">
                <a:solidFill>
                  <a:srgbClr val="00B0F0"/>
                </a:solidFill>
              </a:rPr>
              <a:t> </a:t>
            </a:r>
            <a:endParaRPr lang="tr-TR" b="1" dirty="0" smtClean="0">
              <a:solidFill>
                <a:srgbClr val="00B0F0"/>
              </a:solidFill>
            </a:endParaRPr>
          </a:p>
          <a:p>
            <a:pPr marL="0" indent="0" algn="just">
              <a:buNone/>
            </a:pPr>
            <a:r>
              <a:rPr lang="tr-TR" b="1" dirty="0">
                <a:solidFill>
                  <a:srgbClr val="00B0F0"/>
                </a:solidFill>
              </a:rPr>
              <a:t>	</a:t>
            </a:r>
            <a:r>
              <a:rPr lang="tr-TR" dirty="0" smtClean="0"/>
              <a:t>Çocukla </a:t>
            </a:r>
            <a:r>
              <a:rPr lang="tr-TR" dirty="0"/>
              <a:t>yapılacak etkinlik için süre, içerik vs. gibi değişkenler konusunda kurallar belirlenmelidir.</a:t>
            </a:r>
          </a:p>
        </p:txBody>
      </p:sp>
      <p:sp>
        <p:nvSpPr>
          <p:cNvPr id="4" name="3 Slayt Numarası Yer Tutucusu"/>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1565554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rmAutofit/>
          </a:bodyPr>
          <a:lstStyle/>
          <a:p>
            <a:r>
              <a:rPr lang="tr-TR" b="1" dirty="0"/>
              <a:t>OYUN SÜRESİNCE: </a:t>
            </a:r>
            <a:endParaRPr lang="tr-TR" dirty="0"/>
          </a:p>
        </p:txBody>
      </p:sp>
      <p:sp>
        <p:nvSpPr>
          <p:cNvPr id="3" name="İçerik Yer Tutucusu 2"/>
          <p:cNvSpPr>
            <a:spLocks noGrp="1"/>
          </p:cNvSpPr>
          <p:nvPr>
            <p:ph idx="1"/>
          </p:nvPr>
        </p:nvSpPr>
        <p:spPr>
          <a:xfrm>
            <a:off x="179512" y="1935480"/>
            <a:ext cx="5112568" cy="4589864"/>
          </a:xfrm>
        </p:spPr>
        <p:txBody>
          <a:bodyPr>
            <a:normAutofit/>
          </a:bodyPr>
          <a:lstStyle/>
          <a:p>
            <a:pPr lvl="0" algn="just"/>
            <a:r>
              <a:rPr lang="tr-TR" sz="2000" dirty="0" smtClean="0"/>
              <a:t>Beden </a:t>
            </a:r>
            <a:r>
              <a:rPr lang="tr-TR" sz="2000" dirty="0"/>
              <a:t>duruşunuzu çocuğa göre ayarlayın.</a:t>
            </a:r>
          </a:p>
          <a:p>
            <a:pPr lvl="0" algn="just"/>
            <a:r>
              <a:rPr lang="tr-TR" sz="2000" dirty="0" smtClean="0"/>
              <a:t>Ders </a:t>
            </a:r>
            <a:r>
              <a:rPr lang="tr-TR" sz="2000" dirty="0"/>
              <a:t>vermeyin.</a:t>
            </a:r>
          </a:p>
          <a:p>
            <a:pPr lvl="0" algn="just"/>
            <a:r>
              <a:rPr lang="tr-TR" sz="2000" dirty="0"/>
              <a:t>Oyun tamamen mantıklı olmak zorunda değildir.</a:t>
            </a:r>
          </a:p>
          <a:p>
            <a:pPr lvl="0" algn="just"/>
            <a:r>
              <a:rPr lang="tr-TR" sz="2000" dirty="0"/>
              <a:t>Cesaretlendirin ve övün.</a:t>
            </a:r>
          </a:p>
          <a:p>
            <a:pPr lvl="0" algn="just"/>
            <a:r>
              <a:rPr lang="tr-TR" sz="2000" dirty="0"/>
              <a:t>Olumsuz davranışlarla karşılaşırsanız, çocuğunuz bu davranışını bırakana kadar onunla ilgiyi kesin. Örneğin çocuk mızmızlanırsa kafanızı başka yöne çevirin ve onunla konuşmayın. İstendik davranmaya başladığında tekrar ilgilenmeye devam edin</a:t>
            </a:r>
            <a:r>
              <a:rPr lang="tr-TR" sz="2000" dirty="0" smtClean="0"/>
              <a:t>.</a:t>
            </a:r>
            <a:endParaRPr lang="tr-TR"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3" y="1916832"/>
            <a:ext cx="360131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val="1997889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BUNLARA DİKKAT</a:t>
            </a:r>
            <a:r>
              <a:rPr lang="tr-TR" b="1" dirty="0" smtClean="0"/>
              <a:t>!</a:t>
            </a:r>
            <a:endParaRPr lang="tr-TR" dirty="0"/>
          </a:p>
        </p:txBody>
      </p:sp>
      <p:sp>
        <p:nvSpPr>
          <p:cNvPr id="3" name="İçerik Yer Tutucusu 2"/>
          <p:cNvSpPr>
            <a:spLocks noGrp="1"/>
          </p:cNvSpPr>
          <p:nvPr>
            <p:ph idx="1"/>
          </p:nvPr>
        </p:nvSpPr>
        <p:spPr>
          <a:xfrm>
            <a:off x="179512" y="2132856"/>
            <a:ext cx="4114800" cy="4191744"/>
          </a:xfrm>
        </p:spPr>
        <p:txBody>
          <a:bodyPr/>
          <a:lstStyle/>
          <a:p>
            <a:pPr lvl="0" algn="just"/>
            <a:r>
              <a:rPr lang="tr-TR" dirty="0" smtClean="0"/>
              <a:t>Eleştirmeyin</a:t>
            </a:r>
            <a:r>
              <a:rPr lang="tr-TR" dirty="0"/>
              <a:t>.</a:t>
            </a:r>
          </a:p>
          <a:p>
            <a:pPr lvl="0" algn="just"/>
            <a:r>
              <a:rPr lang="tr-TR" dirty="0"/>
              <a:t>Çok soru sormayın.</a:t>
            </a:r>
          </a:p>
          <a:p>
            <a:pPr lvl="0" algn="just"/>
            <a:r>
              <a:rPr lang="tr-TR" dirty="0"/>
              <a:t>Oyunu bölmeyin.</a:t>
            </a:r>
          </a:p>
          <a:p>
            <a:pPr lvl="0" algn="just"/>
            <a:r>
              <a:rPr lang="tr-TR" dirty="0"/>
              <a:t>Öğüt vermeye çalışmayın.</a:t>
            </a:r>
          </a:p>
          <a:p>
            <a:pPr lvl="0" algn="just"/>
            <a:r>
              <a:rPr lang="tr-TR" dirty="0" smtClean="0"/>
              <a:t>Pasif </a:t>
            </a:r>
            <a:r>
              <a:rPr lang="tr-TR" dirty="0"/>
              <a:t>olmayın</a:t>
            </a:r>
            <a:r>
              <a:rPr lang="tr-TR" dirty="0" smtClean="0"/>
              <a:t>. Oyuna aktif katılım göstermeye çalışın.</a:t>
            </a:r>
            <a:endParaRPr lang="tr-TR" dirty="0"/>
          </a:p>
          <a:p>
            <a:endParaRPr lang="tr-TR" dirty="0"/>
          </a:p>
        </p:txBody>
      </p:sp>
      <p:pic>
        <p:nvPicPr>
          <p:cNvPr id="12290" name="Picture 2" descr="C:\Users\Lenovo\Desktop\67956673_ebeveynle_birlikte_oyun.jpg"/>
          <p:cNvPicPr>
            <a:picLocks noChangeAspect="1" noChangeArrowheads="1"/>
          </p:cNvPicPr>
          <p:nvPr/>
        </p:nvPicPr>
        <p:blipFill>
          <a:blip r:embed="rId2" cstate="print"/>
          <a:srcRect/>
          <a:stretch>
            <a:fillRect/>
          </a:stretch>
        </p:blipFill>
        <p:spPr bwMode="auto">
          <a:xfrm>
            <a:off x="4572001" y="1988840"/>
            <a:ext cx="4071965" cy="4305300"/>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18</a:t>
            </a:fld>
            <a:endParaRPr lang="tr-TR"/>
          </a:p>
        </p:txBody>
      </p:sp>
    </p:spTree>
    <p:extLst>
      <p:ext uri="{BB962C8B-B14F-4D97-AF65-F5344CB8AC3E}">
        <p14:creationId xmlns:p14="http://schemas.microsoft.com/office/powerpoint/2010/main" val="1346336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229600" cy="4389120"/>
          </a:xfrm>
        </p:spPr>
        <p:txBody>
          <a:bodyPr/>
          <a:lstStyle/>
          <a:p>
            <a:pPr marL="0" indent="0">
              <a:buNone/>
            </a:pPr>
            <a:r>
              <a:rPr lang="tr-TR" b="1" dirty="0" smtClean="0"/>
              <a:t>   </a:t>
            </a:r>
            <a:r>
              <a:rPr lang="tr-TR" sz="4000" b="1" dirty="0" smtClean="0">
                <a:solidFill>
                  <a:srgbClr val="0070C0"/>
                </a:solidFill>
              </a:rPr>
              <a:t>OYUN </a:t>
            </a:r>
            <a:r>
              <a:rPr lang="tr-TR" sz="4000" b="1" dirty="0">
                <a:solidFill>
                  <a:srgbClr val="0070C0"/>
                </a:solidFill>
              </a:rPr>
              <a:t>SONRASINDA:</a:t>
            </a:r>
            <a:endParaRPr lang="tr-TR" sz="4000" dirty="0">
              <a:solidFill>
                <a:srgbClr val="0070C0"/>
              </a:solidFill>
            </a:endParaRPr>
          </a:p>
          <a:p>
            <a:pPr lvl="0" algn="just"/>
            <a:r>
              <a:rPr lang="tr-TR" dirty="0"/>
              <a:t>Çocuğu oyunun bitimine hazırlayın </a:t>
            </a:r>
            <a:r>
              <a:rPr lang="tr-TR" dirty="0">
                <a:solidFill>
                  <a:srgbClr val="00B0F0"/>
                </a:solidFill>
              </a:rPr>
              <a:t>(son 5 dakika)</a:t>
            </a:r>
          </a:p>
          <a:p>
            <a:pPr lvl="0" algn="just"/>
            <a:r>
              <a:rPr lang="tr-TR" dirty="0"/>
              <a:t>Oyunu </a:t>
            </a:r>
            <a:r>
              <a:rPr lang="tr-TR" dirty="0" smtClean="0"/>
              <a:t>sonlandırma (</a:t>
            </a:r>
            <a:r>
              <a:rPr lang="tr-TR" dirty="0"/>
              <a:t>değerlendirme, pekiştirme, devam edeceklerini belirtme)</a:t>
            </a:r>
          </a:p>
          <a:p>
            <a:endParaRPr lang="tr-TR" dirty="0"/>
          </a:p>
        </p:txBody>
      </p:sp>
      <p:pic>
        <p:nvPicPr>
          <p:cNvPr id="13314" name="Picture 2" descr="C:\Users\Lenovo\Desktop\172356.jpg"/>
          <p:cNvPicPr>
            <a:picLocks noChangeAspect="1" noChangeArrowheads="1"/>
          </p:cNvPicPr>
          <p:nvPr/>
        </p:nvPicPr>
        <p:blipFill>
          <a:blip r:embed="rId2" cstate="print"/>
          <a:srcRect/>
          <a:stretch>
            <a:fillRect/>
          </a:stretch>
        </p:blipFill>
        <p:spPr bwMode="auto">
          <a:xfrm>
            <a:off x="4499992" y="3789040"/>
            <a:ext cx="3905250" cy="2600325"/>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19</a:t>
            </a:fld>
            <a:endParaRPr lang="tr-TR"/>
          </a:p>
        </p:txBody>
      </p:sp>
    </p:spTree>
    <p:extLst>
      <p:ext uri="{BB962C8B-B14F-4D97-AF65-F5344CB8AC3E}">
        <p14:creationId xmlns:p14="http://schemas.microsoft.com/office/powerpoint/2010/main" val="3991347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28600" y="692696"/>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4800" b="1" dirty="0">
                <a:latin typeface="Comic Sans MS" pitchFamily="66" charset="0"/>
              </a:rPr>
              <a:t>ACABA TELEVİZYON İZLEMEK</a:t>
            </a:r>
          </a:p>
          <a:p>
            <a:pPr algn="ctr" eaLnBrk="1" hangingPunct="1">
              <a:spcBef>
                <a:spcPct val="50000"/>
              </a:spcBef>
            </a:pPr>
            <a:r>
              <a:rPr lang="tr-TR" sz="4800" b="1" dirty="0">
                <a:latin typeface="Comic Sans MS" pitchFamily="66" charset="0"/>
              </a:rPr>
              <a:t> İYİ Mİ? </a:t>
            </a:r>
            <a:r>
              <a:rPr lang="tr-TR" sz="4800" b="1" dirty="0" smtClean="0">
                <a:latin typeface="Comic Sans MS" pitchFamily="66" charset="0"/>
              </a:rPr>
              <a:t>KÖTÜ </a:t>
            </a:r>
            <a:r>
              <a:rPr lang="tr-TR" sz="4800" b="1" dirty="0">
                <a:latin typeface="Comic Sans MS" pitchFamily="66" charset="0"/>
              </a:rPr>
              <a:t>MÜ?</a:t>
            </a:r>
          </a:p>
        </p:txBody>
      </p:sp>
      <p:pic>
        <p:nvPicPr>
          <p:cNvPr id="4099" name="Picture 6" descr="54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73015"/>
            <a:ext cx="4176464" cy="299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3698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i="1" dirty="0"/>
              <a:t>OYUNCAK SEÇERKEN</a:t>
            </a:r>
            <a:r>
              <a:rPr lang="tr-TR" b="1" i="1" dirty="0" smtClean="0"/>
              <a:t>;</a:t>
            </a:r>
            <a:endParaRPr lang="tr-TR" dirty="0"/>
          </a:p>
        </p:txBody>
      </p:sp>
      <p:sp>
        <p:nvSpPr>
          <p:cNvPr id="3" name="İçerik Yer Tutucusu 2"/>
          <p:cNvSpPr>
            <a:spLocks noGrp="1"/>
          </p:cNvSpPr>
          <p:nvPr>
            <p:ph idx="1"/>
          </p:nvPr>
        </p:nvSpPr>
        <p:spPr>
          <a:xfrm>
            <a:off x="457200" y="1935480"/>
            <a:ext cx="4402832" cy="4661872"/>
          </a:xfrm>
        </p:spPr>
        <p:txBody>
          <a:bodyPr>
            <a:normAutofit/>
          </a:bodyPr>
          <a:lstStyle/>
          <a:p>
            <a:pPr lvl="0" algn="just"/>
            <a:r>
              <a:rPr lang="tr-TR" sz="2000" dirty="0" smtClean="0"/>
              <a:t>3 ile 6 yaşları arasında kurallı </a:t>
            </a:r>
            <a:r>
              <a:rPr lang="tr-TR" sz="2000" dirty="0"/>
              <a:t>oyunlar oynayabildiğinden </a:t>
            </a:r>
            <a:r>
              <a:rPr lang="tr-TR" sz="2000" dirty="0">
                <a:solidFill>
                  <a:srgbClr val="C00000"/>
                </a:solidFill>
              </a:rPr>
              <a:t>kurallı oyunlara</a:t>
            </a:r>
            <a:r>
              <a:rPr lang="tr-TR" sz="2000" dirty="0"/>
              <a:t> ağırlık verilebilir.</a:t>
            </a:r>
          </a:p>
          <a:p>
            <a:pPr lvl="0" algn="just"/>
            <a:r>
              <a:rPr lang="tr-TR" sz="2000" dirty="0"/>
              <a:t>Tabanca şiddeti körüklediği için pek tercih edilmemelidir. </a:t>
            </a:r>
          </a:p>
          <a:p>
            <a:pPr lvl="0" algn="just"/>
            <a:r>
              <a:rPr lang="tr-TR" sz="2000" dirty="0">
                <a:solidFill>
                  <a:srgbClr val="C00000"/>
                </a:solidFill>
              </a:rPr>
              <a:t>Atık malzemeleri </a:t>
            </a:r>
            <a:r>
              <a:rPr lang="tr-TR" sz="2000" dirty="0"/>
              <a:t>kullanarak yeni oyuncaklar üretme denenebilir</a:t>
            </a:r>
            <a:r>
              <a:rPr lang="tr-TR" sz="2000" dirty="0" smtClean="0"/>
              <a:t>.</a:t>
            </a:r>
            <a:endParaRPr lang="tr-TR"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066" y="2062096"/>
            <a:ext cx="3943520" cy="424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153324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7338" y="533400"/>
            <a:ext cx="8856662" cy="1143000"/>
          </a:xfrm>
        </p:spPr>
        <p:txBody>
          <a:bodyPr/>
          <a:lstStyle/>
          <a:p>
            <a:pPr algn="ctr" eaLnBrk="1" hangingPunct="1"/>
            <a:r>
              <a:rPr lang="tr-TR" sz="2600" b="1" dirty="0" smtClean="0">
                <a:solidFill>
                  <a:schemeClr val="accent2"/>
                </a:solidFill>
              </a:rPr>
              <a:t>ÇOCUKLARLA-ANNE BABALAR EVDE NELER YAPABİLİRLER</a:t>
            </a:r>
            <a:r>
              <a:rPr lang="tr-TR" sz="3400" b="1" dirty="0" smtClean="0">
                <a:solidFill>
                  <a:schemeClr val="accent2"/>
                </a:solidFill>
              </a:rPr>
              <a:t>?</a:t>
            </a:r>
          </a:p>
        </p:txBody>
      </p:sp>
      <p:sp>
        <p:nvSpPr>
          <p:cNvPr id="38915" name="Rectangle 3"/>
          <p:cNvSpPr>
            <a:spLocks noGrp="1" noChangeArrowheads="1"/>
          </p:cNvSpPr>
          <p:nvPr>
            <p:ph type="body" idx="1"/>
          </p:nvPr>
        </p:nvSpPr>
        <p:spPr>
          <a:xfrm>
            <a:off x="395288" y="1974850"/>
            <a:ext cx="7772400" cy="4530725"/>
          </a:xfrm>
        </p:spPr>
        <p:txBody>
          <a:bodyPr/>
          <a:lstStyle/>
          <a:p>
            <a:pPr eaLnBrk="1" hangingPunct="1">
              <a:lnSpc>
                <a:spcPct val="90000"/>
              </a:lnSpc>
            </a:pPr>
            <a:r>
              <a:rPr lang="tr-TR" sz="2400" smtClean="0"/>
              <a:t>Birbirine benzeyen iki resimde 5 – 6 farklılığı bulma,</a:t>
            </a:r>
          </a:p>
          <a:p>
            <a:pPr eaLnBrk="1" hangingPunct="1">
              <a:lnSpc>
                <a:spcPct val="90000"/>
              </a:lnSpc>
            </a:pPr>
            <a:r>
              <a:rPr lang="tr-TR" sz="2400" smtClean="0"/>
              <a:t>Labirent oyunları, puzzle yapma, Tangram</a:t>
            </a:r>
          </a:p>
          <a:p>
            <a:pPr eaLnBrk="1" hangingPunct="1">
              <a:lnSpc>
                <a:spcPct val="90000"/>
              </a:lnSpc>
            </a:pPr>
            <a:r>
              <a:rPr lang="tr-TR" sz="2400" smtClean="0"/>
              <a:t>Çeşitli şekillerin devamını boyama</a:t>
            </a:r>
          </a:p>
        </p:txBody>
      </p:sp>
      <p:pic>
        <p:nvPicPr>
          <p:cNvPr id="38916" name="Picture 7" descr="bulmaca">
            <a:hlinkClick r:id="rId2"/>
          </p:cNvPr>
          <p:cNvPicPr>
            <a:picLocks noChangeAspect="1" noChangeArrowheads="1"/>
          </p:cNvPicPr>
          <p:nvPr/>
        </p:nvPicPr>
        <p:blipFill>
          <a:blip r:embed="rId3" cstate="print"/>
          <a:srcRect/>
          <a:stretch>
            <a:fillRect/>
          </a:stretch>
        </p:blipFill>
        <p:spPr bwMode="auto">
          <a:xfrm>
            <a:off x="6804025" y="3213100"/>
            <a:ext cx="1539875" cy="1233488"/>
          </a:xfrm>
          <a:prstGeom prst="rect">
            <a:avLst/>
          </a:prstGeom>
          <a:noFill/>
          <a:ln w="9525">
            <a:noFill/>
            <a:miter lim="800000"/>
            <a:headEnd/>
            <a:tailEnd/>
          </a:ln>
        </p:spPr>
      </p:pic>
      <p:pic>
        <p:nvPicPr>
          <p:cNvPr id="38917" name="Picture 9" descr="bulmaca">
            <a:hlinkClick r:id="rId4"/>
          </p:cNvPr>
          <p:cNvPicPr>
            <a:picLocks noChangeAspect="1" noChangeArrowheads="1"/>
          </p:cNvPicPr>
          <p:nvPr/>
        </p:nvPicPr>
        <p:blipFill>
          <a:blip r:embed="rId5" cstate="print"/>
          <a:srcRect/>
          <a:stretch>
            <a:fillRect/>
          </a:stretch>
        </p:blipFill>
        <p:spPr bwMode="auto">
          <a:xfrm>
            <a:off x="395288" y="3689350"/>
            <a:ext cx="1371600" cy="1731963"/>
          </a:xfrm>
          <a:prstGeom prst="rect">
            <a:avLst/>
          </a:prstGeom>
          <a:noFill/>
          <a:ln w="9525">
            <a:noFill/>
            <a:miter lim="800000"/>
            <a:headEnd/>
            <a:tailEnd/>
          </a:ln>
        </p:spPr>
      </p:pic>
      <p:pic>
        <p:nvPicPr>
          <p:cNvPr id="38918" name="Picture 15" descr="tuxpaint">
            <a:hlinkClick r:id="rId6"/>
          </p:cNvPr>
          <p:cNvPicPr>
            <a:picLocks noChangeAspect="1" noChangeArrowheads="1"/>
          </p:cNvPicPr>
          <p:nvPr/>
        </p:nvPicPr>
        <p:blipFill>
          <a:blip r:embed="rId7" cstate="print"/>
          <a:srcRect/>
          <a:stretch>
            <a:fillRect/>
          </a:stretch>
        </p:blipFill>
        <p:spPr bwMode="auto">
          <a:xfrm>
            <a:off x="2555875" y="5402263"/>
            <a:ext cx="1439863" cy="1130300"/>
          </a:xfrm>
          <a:prstGeom prst="rect">
            <a:avLst/>
          </a:prstGeom>
          <a:noFill/>
          <a:ln w="9525">
            <a:noFill/>
            <a:miter lim="800000"/>
            <a:headEnd/>
            <a:tailEnd/>
          </a:ln>
        </p:spPr>
      </p:pic>
      <p:pic>
        <p:nvPicPr>
          <p:cNvPr id="38919" name="Picture 17" descr="817_saymatahtasi">
            <a:hlinkClick r:id="rId8"/>
          </p:cNvPr>
          <p:cNvPicPr>
            <a:picLocks noChangeAspect="1" noChangeArrowheads="1"/>
          </p:cNvPicPr>
          <p:nvPr/>
        </p:nvPicPr>
        <p:blipFill>
          <a:blip r:embed="rId9" cstate="print"/>
          <a:srcRect/>
          <a:stretch>
            <a:fillRect/>
          </a:stretch>
        </p:blipFill>
        <p:spPr bwMode="auto">
          <a:xfrm>
            <a:off x="5724525" y="5213350"/>
            <a:ext cx="2066925" cy="1143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617FC4D3-E9B5-40FD-BECA-73595D017B5F}" type="slidenum">
              <a:rPr lang="tr-TR"/>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492896"/>
            <a:ext cx="8229600" cy="1143000"/>
          </a:xfrm>
        </p:spPr>
        <p:txBody>
          <a:bodyPr/>
          <a:lstStyle/>
          <a:p>
            <a:pPr algn="ctr"/>
            <a:r>
              <a:rPr lang="tr-TR" dirty="0" smtClean="0"/>
              <a:t>Basit Oyunlar</a:t>
            </a:r>
            <a:endParaRPr lang="tr-TR" dirty="0"/>
          </a:p>
        </p:txBody>
      </p:sp>
      <p:sp>
        <p:nvSpPr>
          <p:cNvPr id="3" name="2 Slayt Numarası Yer Tutucusu"/>
          <p:cNvSpPr>
            <a:spLocks noGrp="1"/>
          </p:cNvSpPr>
          <p:nvPr>
            <p:ph type="sldNum" sz="quarter" idx="12"/>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3966698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3.P.D.R\2012-2013 yalova-1\dikkat geliştirme egzersiz resimleri\1.jpg"/>
          <p:cNvPicPr>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14040" y="0"/>
            <a:ext cx="91299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layt Numarası Yer Tutucusu"/>
          <p:cNvSpPr>
            <a:spLocks noGrp="1"/>
          </p:cNvSpPr>
          <p:nvPr>
            <p:ph type="sldNum" sz="quarter" idx="12"/>
          </p:nvPr>
        </p:nvSpPr>
        <p:spPr/>
        <p:txBody>
          <a:bodyPr/>
          <a:lstStyle/>
          <a:p>
            <a:fld id="{F302176B-0E47-46AC-8F43-DAB4B8A37D06}" type="slidenum">
              <a:rPr lang="tr-TR" smtClean="0"/>
              <a:pPr/>
              <a:t>23</a:t>
            </a:fld>
            <a:endParaRPr lang="tr-TR"/>
          </a:p>
        </p:txBody>
      </p:sp>
    </p:spTree>
    <p:extLst>
      <p:ext uri="{BB962C8B-B14F-4D97-AF65-F5344CB8AC3E}">
        <p14:creationId xmlns:p14="http://schemas.microsoft.com/office/powerpoint/2010/main" val="401443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D:\3.P.D.R\2012-2013 yalova-1\dikkat geliştirme egzersiz resimleri\3.jpg"/>
          <p:cNvPicPr>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0" y="1465"/>
            <a:ext cx="9144000" cy="6879009"/>
          </a:xfrm>
          <a:prstGeom prst="rect">
            <a:avLst/>
          </a:prstGeom>
          <a:noFill/>
          <a:extLst>
            <a:ext uri="{909E8E84-426E-40DD-AFC4-6F175D3DCCD1}">
              <a14:hiddenFill xmlns:a14="http://schemas.microsoft.com/office/drawing/2010/main">
                <a:solidFill>
                  <a:srgbClr val="FFFFFF"/>
                </a:solidFill>
              </a14:hiddenFill>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24</a:t>
            </a:fld>
            <a:endParaRPr lang="tr-TR"/>
          </a:p>
        </p:txBody>
      </p:sp>
    </p:spTree>
    <p:extLst>
      <p:ext uri="{BB962C8B-B14F-4D97-AF65-F5344CB8AC3E}">
        <p14:creationId xmlns:p14="http://schemas.microsoft.com/office/powerpoint/2010/main" val="3218727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descr="D:\3.P.D.R\2012-2013 yalova-1\dikkat geliştirme egzersiz resimleri\4.jpg"/>
          <p:cNvPicPr>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25</a:t>
            </a:fld>
            <a:endParaRPr lang="tr-TR"/>
          </a:p>
        </p:txBody>
      </p:sp>
    </p:spTree>
    <p:extLst>
      <p:ext uri="{BB962C8B-B14F-4D97-AF65-F5344CB8AC3E}">
        <p14:creationId xmlns:p14="http://schemas.microsoft.com/office/powerpoint/2010/main" val="3978816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Bozuk Para Oyunu</a:t>
            </a:r>
            <a:endParaRPr lang="tr-TR" dirty="0"/>
          </a:p>
        </p:txBody>
      </p:sp>
      <p:sp>
        <p:nvSpPr>
          <p:cNvPr id="3" name="İçerik Yer Tutucusu 2"/>
          <p:cNvSpPr>
            <a:spLocks noGrp="1"/>
          </p:cNvSpPr>
          <p:nvPr>
            <p:ph idx="1"/>
          </p:nvPr>
        </p:nvSpPr>
        <p:spPr/>
        <p:txBody>
          <a:bodyPr/>
          <a:lstStyle/>
          <a:p>
            <a:endParaRPr lang="tr-TR"/>
          </a:p>
        </p:txBody>
      </p:sp>
      <p:pic>
        <p:nvPicPr>
          <p:cNvPr id="5122" name="Picture 2" descr="D:\3.P.D.R\2012-2013 yalova-1\dikkat geliştirme egzersiz resimleri\5.jpg"/>
          <p:cNvPicPr>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8575" y="1916832"/>
            <a:ext cx="9152575" cy="4941168"/>
          </a:xfrm>
          <a:prstGeom prst="rect">
            <a:avLst/>
          </a:prstGeom>
          <a:noFill/>
          <a:extLst>
            <a:ext uri="{909E8E84-426E-40DD-AFC4-6F175D3DCCD1}">
              <a14:hiddenFill xmlns:a14="http://schemas.microsoft.com/office/drawing/2010/main">
                <a:solidFill>
                  <a:srgbClr val="FFFFFF"/>
                </a:solidFill>
              </a14:hiddenFill>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26</a:t>
            </a:fld>
            <a:endParaRPr lang="tr-TR"/>
          </a:p>
        </p:txBody>
      </p:sp>
    </p:spTree>
    <p:extLst>
      <p:ext uri="{BB962C8B-B14F-4D97-AF65-F5344CB8AC3E}">
        <p14:creationId xmlns:p14="http://schemas.microsoft.com/office/powerpoint/2010/main" val="1113063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1143000"/>
          </a:xfrm>
        </p:spPr>
        <p:txBody>
          <a:bodyPr/>
          <a:lstStyle/>
          <a:p>
            <a:pPr algn="ctr"/>
            <a:r>
              <a:rPr lang="tr-TR" b="1" dirty="0" smtClean="0"/>
              <a:t>AKIL OYUNLARI</a:t>
            </a:r>
            <a:endParaRPr lang="tr-TR" b="1"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6212" y="1340768"/>
            <a:ext cx="258354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340768"/>
            <a:ext cx="237626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a:xfrm>
            <a:off x="251520" y="4077072"/>
            <a:ext cx="3096344" cy="2376264"/>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dirty="0" smtClean="0"/>
              <a:t>KAPLA</a:t>
            </a:r>
          </a:p>
          <a:p>
            <a:r>
              <a:rPr lang="tr-TR" dirty="0" smtClean="0"/>
              <a:t>KATAMİNO</a:t>
            </a:r>
          </a:p>
          <a:p>
            <a:r>
              <a:rPr lang="tr-TR" dirty="0" smtClean="0"/>
              <a:t>PATTERN</a:t>
            </a:r>
          </a:p>
          <a:p>
            <a:r>
              <a:rPr lang="tr-TR" dirty="0" smtClean="0"/>
              <a:t>COLORFUL</a:t>
            </a:r>
          </a:p>
          <a:p>
            <a:r>
              <a:rPr lang="tr-TR" dirty="0" smtClean="0"/>
              <a:t>SMALL ENGINEER</a:t>
            </a:r>
          </a:p>
          <a:p>
            <a:endParaRPr lang="tr-TR" dirty="0" smtClean="0"/>
          </a:p>
          <a:p>
            <a:pPr>
              <a:buNone/>
            </a:pPr>
            <a:endParaRPr lang="tr-TR" dirty="0"/>
          </a:p>
        </p:txBody>
      </p:sp>
      <p:pic>
        <p:nvPicPr>
          <p:cNvPr id="3" name="Picture 2" descr="C:\Users\Lenovo\Desktop\small-engineer-akil-oyunu-dk1.jpg"/>
          <p:cNvPicPr>
            <a:picLocks noChangeAspect="1" noChangeArrowheads="1"/>
          </p:cNvPicPr>
          <p:nvPr/>
        </p:nvPicPr>
        <p:blipFill>
          <a:blip r:embed="rId4" cstate="print"/>
          <a:srcRect/>
          <a:stretch>
            <a:fillRect/>
          </a:stretch>
        </p:blipFill>
        <p:spPr bwMode="auto">
          <a:xfrm>
            <a:off x="6516216" y="3861048"/>
            <a:ext cx="2132308" cy="2374404"/>
          </a:xfrm>
          <a:prstGeom prst="rect">
            <a:avLst/>
          </a:prstGeom>
          <a:noFill/>
        </p:spPr>
      </p:pic>
      <p:pic>
        <p:nvPicPr>
          <p:cNvPr id="4" name="Picture 3" descr="C:\Users\Lenovo\Desktop\colorful.jpg"/>
          <p:cNvPicPr>
            <a:picLocks noChangeAspect="1" noChangeArrowheads="1"/>
          </p:cNvPicPr>
          <p:nvPr/>
        </p:nvPicPr>
        <p:blipFill>
          <a:blip r:embed="rId5" cstate="print"/>
          <a:srcRect/>
          <a:stretch>
            <a:fillRect/>
          </a:stretch>
        </p:blipFill>
        <p:spPr bwMode="auto">
          <a:xfrm>
            <a:off x="3491880" y="4077072"/>
            <a:ext cx="2569468" cy="2016224"/>
          </a:xfrm>
          <a:prstGeom prst="rect">
            <a:avLst/>
          </a:prstGeom>
          <a:noFill/>
        </p:spPr>
      </p:pic>
      <p:pic>
        <p:nvPicPr>
          <p:cNvPr id="5" name="Picture 4" descr="C:\Users\Lenovo\Desktop\pattern_play_zeka_oyunu11.png"/>
          <p:cNvPicPr>
            <a:picLocks noChangeAspect="1" noChangeArrowheads="1"/>
          </p:cNvPicPr>
          <p:nvPr/>
        </p:nvPicPr>
        <p:blipFill>
          <a:blip r:embed="rId6" cstate="print"/>
          <a:srcRect/>
          <a:stretch>
            <a:fillRect/>
          </a:stretch>
        </p:blipFill>
        <p:spPr bwMode="auto">
          <a:xfrm>
            <a:off x="6390711" y="1196752"/>
            <a:ext cx="2483227" cy="2664296"/>
          </a:xfrm>
          <a:prstGeom prst="rect">
            <a:avLst/>
          </a:prstGeom>
          <a:noFill/>
        </p:spPr>
      </p:pic>
      <p:sp>
        <p:nvSpPr>
          <p:cNvPr id="9" name="8 Slayt Numarası Yer Tutucusu"/>
          <p:cNvSpPr>
            <a:spLocks noGrp="1"/>
          </p:cNvSpPr>
          <p:nvPr>
            <p:ph type="sldNum" sz="quarter" idx="12"/>
          </p:nvPr>
        </p:nvSpPr>
        <p:spPr/>
        <p:txBody>
          <a:bodyPr/>
          <a:lstStyle/>
          <a:p>
            <a:fld id="{F302176B-0E47-46AC-8F43-DAB4B8A37D06}" type="slidenum">
              <a:rPr lang="tr-TR" smtClean="0"/>
              <a:pPr/>
              <a:t>27</a:t>
            </a:fld>
            <a:endParaRPr lang="tr-TR"/>
          </a:p>
        </p:txBody>
      </p:sp>
    </p:spTree>
    <p:extLst>
      <p:ext uri="{BB962C8B-B14F-4D97-AF65-F5344CB8AC3E}">
        <p14:creationId xmlns:p14="http://schemas.microsoft.com/office/powerpoint/2010/main" val="267733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lstStyle/>
          <a:p>
            <a:r>
              <a:rPr lang="tr-TR" dirty="0" smtClean="0"/>
              <a:t>Kapla </a:t>
            </a:r>
            <a:endParaRPr lang="tr-TR" dirty="0"/>
          </a:p>
        </p:txBody>
      </p:sp>
      <p:sp>
        <p:nvSpPr>
          <p:cNvPr id="3" name="2 İçerik Yer Tutucusu"/>
          <p:cNvSpPr>
            <a:spLocks noGrp="1"/>
          </p:cNvSpPr>
          <p:nvPr>
            <p:ph idx="1"/>
          </p:nvPr>
        </p:nvSpPr>
        <p:spPr>
          <a:xfrm>
            <a:off x="179512" y="1742174"/>
            <a:ext cx="6048672" cy="4922520"/>
          </a:xfrm>
        </p:spPr>
        <p:txBody>
          <a:bodyPr>
            <a:normAutofit fontScale="92500" lnSpcReduction="20000"/>
          </a:bodyPr>
          <a:lstStyle/>
          <a:p>
            <a:pPr algn="just"/>
            <a:r>
              <a:rPr lang="tr-TR" dirty="0" smtClean="0"/>
              <a:t>Kapla pedagojik bir araç olarak eğitim sisteminde kullanılan ahşap eğitici oyuncaktır. Sabitlenmeyen birbirinin aynısı parçaların kullanımı, çocukların 3 boyutlu uzayda materyalleri organize etme yeteneğini geliştirir, el becerilerini keşfetmelerini ve keskinleştirmelerini sağlar. </a:t>
            </a:r>
          </a:p>
          <a:p>
            <a:pPr algn="just"/>
            <a:r>
              <a:rPr lang="tr-TR" dirty="0" smtClean="0"/>
              <a:t>Oyun çocuğun geometri, fizik ve teknoloji ile ilgili temelleri anlamasına yardımcı olur. Onları sanatın, şekillerin ve hacimlerin dünyası ile tanıştırırken konsantrasyon ve dengenin gelişimini sağlar. Çocuk kendi başına olduğu gibi arkadaşları ile de oynayabilir. </a:t>
            </a:r>
            <a:endParaRPr lang="tr-TR" dirty="0"/>
          </a:p>
        </p:txBody>
      </p:sp>
      <p:pic>
        <p:nvPicPr>
          <p:cNvPr id="2050" name="Picture 2" descr="C:\Users\Lenovo\Desktop\33406000_1_kaplaturm_mit_kind_kopie[1]-600x800.jpg"/>
          <p:cNvPicPr>
            <a:picLocks noChangeAspect="1" noChangeArrowheads="1"/>
          </p:cNvPicPr>
          <p:nvPr/>
        </p:nvPicPr>
        <p:blipFill>
          <a:blip r:embed="rId2" cstate="print"/>
          <a:srcRect/>
          <a:stretch>
            <a:fillRect/>
          </a:stretch>
        </p:blipFill>
        <p:spPr bwMode="auto">
          <a:xfrm>
            <a:off x="6228184" y="1556792"/>
            <a:ext cx="2699792" cy="5085184"/>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kapla-200-3.jpg"/>
          <p:cNvPicPr>
            <a:picLocks noChangeAspect="1" noChangeArrowheads="1"/>
          </p:cNvPicPr>
          <p:nvPr/>
        </p:nvPicPr>
        <p:blipFill>
          <a:blip r:embed="rId2" cstate="print"/>
          <a:srcRect/>
          <a:stretch>
            <a:fillRect/>
          </a:stretch>
        </p:blipFill>
        <p:spPr bwMode="auto">
          <a:xfrm>
            <a:off x="6372200" y="0"/>
            <a:ext cx="2771800" cy="3429000"/>
          </a:xfrm>
          <a:prstGeom prst="rect">
            <a:avLst/>
          </a:prstGeom>
          <a:noFill/>
        </p:spPr>
      </p:pic>
      <p:pic>
        <p:nvPicPr>
          <p:cNvPr id="3075" name="Picture 3" descr="C:\Users\Lenovo\Desktop\kapla-200-oyunu-satin-al.jpg"/>
          <p:cNvPicPr>
            <a:picLocks noChangeAspect="1" noChangeArrowheads="1"/>
          </p:cNvPicPr>
          <p:nvPr/>
        </p:nvPicPr>
        <p:blipFill>
          <a:blip r:embed="rId3" cstate="print"/>
          <a:srcRect/>
          <a:stretch>
            <a:fillRect/>
          </a:stretch>
        </p:blipFill>
        <p:spPr bwMode="auto">
          <a:xfrm>
            <a:off x="3491880" y="0"/>
            <a:ext cx="2859785" cy="3429000"/>
          </a:xfrm>
          <a:prstGeom prst="rect">
            <a:avLst/>
          </a:prstGeom>
          <a:noFill/>
        </p:spPr>
      </p:pic>
      <p:pic>
        <p:nvPicPr>
          <p:cNvPr id="3076" name="Picture 4" descr="C:\Users\Lenovo\Desktop\kapla-200-2.jpg"/>
          <p:cNvPicPr>
            <a:picLocks noChangeAspect="1" noChangeArrowheads="1"/>
          </p:cNvPicPr>
          <p:nvPr/>
        </p:nvPicPr>
        <p:blipFill>
          <a:blip r:embed="rId4" cstate="print"/>
          <a:srcRect/>
          <a:stretch>
            <a:fillRect/>
          </a:stretch>
        </p:blipFill>
        <p:spPr bwMode="auto">
          <a:xfrm>
            <a:off x="5282952" y="3501008"/>
            <a:ext cx="3861048" cy="3356992"/>
          </a:xfrm>
          <a:prstGeom prst="rect">
            <a:avLst/>
          </a:prstGeom>
          <a:noFill/>
        </p:spPr>
      </p:pic>
      <p:pic>
        <p:nvPicPr>
          <p:cNvPr id="3077" name="Picture 5" descr="C:\Users\Lenovo\Desktop\kapla_resim.jpg"/>
          <p:cNvPicPr>
            <a:picLocks noChangeAspect="1" noChangeArrowheads="1"/>
          </p:cNvPicPr>
          <p:nvPr/>
        </p:nvPicPr>
        <p:blipFill>
          <a:blip r:embed="rId5" cstate="print"/>
          <a:srcRect/>
          <a:stretch>
            <a:fillRect/>
          </a:stretch>
        </p:blipFill>
        <p:spPr bwMode="auto">
          <a:xfrm>
            <a:off x="0" y="3501008"/>
            <a:ext cx="5238750" cy="3356992"/>
          </a:xfrm>
          <a:prstGeom prst="rect">
            <a:avLst/>
          </a:prstGeom>
          <a:noFill/>
        </p:spPr>
      </p:pic>
      <p:pic>
        <p:nvPicPr>
          <p:cNvPr id="3078" name="Picture 6" descr="C:\Users\Lenovo\Desktop\b3139d64e0-500x500.jpg"/>
          <p:cNvPicPr>
            <a:picLocks noChangeAspect="1" noChangeArrowheads="1"/>
          </p:cNvPicPr>
          <p:nvPr/>
        </p:nvPicPr>
        <p:blipFill>
          <a:blip r:embed="rId6" cstate="print"/>
          <a:srcRect/>
          <a:stretch>
            <a:fillRect/>
          </a:stretch>
        </p:blipFill>
        <p:spPr bwMode="auto">
          <a:xfrm>
            <a:off x="0" y="0"/>
            <a:ext cx="3461370" cy="3461370"/>
          </a:xfrm>
          <a:prstGeom prst="rect">
            <a:avLst/>
          </a:prstGeom>
          <a:noFill/>
        </p:spPr>
      </p:pic>
      <p:sp>
        <p:nvSpPr>
          <p:cNvPr id="7" name="6 Slayt Numarası Yer Tutucusu"/>
          <p:cNvSpPr>
            <a:spLocks noGrp="1"/>
          </p:cNvSpPr>
          <p:nvPr>
            <p:ph type="sldNum" sz="quarter" idx="12"/>
          </p:nvPr>
        </p:nvSpPr>
        <p:spPr/>
        <p:txBody>
          <a:bodyPr/>
          <a:lstStyle/>
          <a:p>
            <a:fld id="{F302176B-0E47-46AC-8F43-DAB4B8A37D06}"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46225"/>
            <a:ext cx="8229600" cy="2209800"/>
          </a:xfrm>
        </p:spPr>
        <p:txBody>
          <a:bodyPr/>
          <a:lstStyle/>
          <a:p>
            <a:pPr lvl="1" algn="just">
              <a:defRPr/>
            </a:pPr>
            <a:r>
              <a:rPr lang="tr-TR" dirty="0" smtClean="0"/>
              <a:t>Bir </a:t>
            </a:r>
            <a:r>
              <a:rPr lang="tr-TR" b="1" dirty="0" smtClean="0">
                <a:solidFill>
                  <a:srgbClr val="FF0000"/>
                </a:solidFill>
              </a:rPr>
              <a:t>bilgi toplumu</a:t>
            </a:r>
            <a:r>
              <a:rPr lang="tr-TR" dirty="0" smtClean="0"/>
              <a:t>, kesinlikle çok televizyon izleyenlerden oluşmaz. Çocukların yoğun olarak televizyondaki bombardımana maruz kalması çok sakıncalı bir durumdur.</a:t>
            </a:r>
          </a:p>
          <a:p>
            <a:pPr marL="0" indent="0">
              <a:buFont typeface="Wingdings 2" pitchFamily="18" charset="2"/>
              <a:buNone/>
              <a:defRPr/>
            </a:pPr>
            <a:r>
              <a:rPr lang="tr-TR" dirty="0" smtClean="0"/>
              <a:t>			</a:t>
            </a:r>
            <a:endParaRPr lang="tr-TR" dirty="0"/>
          </a:p>
        </p:txBody>
      </p:sp>
      <p:sp>
        <p:nvSpPr>
          <p:cNvPr id="4" name="Slayt Numarası Yer Tutucusu 3"/>
          <p:cNvSpPr>
            <a:spLocks noGrp="1"/>
          </p:cNvSpPr>
          <p:nvPr>
            <p:ph type="sldNum" sz="quarter" idx="12"/>
          </p:nvPr>
        </p:nvSpPr>
        <p:spPr/>
        <p:txBody>
          <a:bodyPr/>
          <a:lstStyle/>
          <a:p>
            <a:fld id="{1DF697D3-A495-4A8C-B6D2-05F655D2C6D3}" type="slidenum">
              <a:rPr lang="tr-TR"/>
              <a:pPr/>
              <a:t>3</a:t>
            </a:fld>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356992"/>
            <a:ext cx="4727178" cy="2938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7" name="Rectangle 2"/>
          <p:cNvSpPr>
            <a:spLocks noGrp="1" noChangeArrowheads="1"/>
          </p:cNvSpPr>
          <p:nvPr>
            <p:ph type="title"/>
          </p:nvPr>
        </p:nvSpPr>
        <p:spPr>
          <a:xfrm>
            <a:off x="457200" y="996950"/>
            <a:ext cx="8229600" cy="420688"/>
          </a:xfrm>
        </p:spPr>
        <p:txBody>
          <a:bodyPr>
            <a:normAutofit fontScale="90000"/>
          </a:bodyPr>
          <a:lstStyle/>
          <a:p>
            <a:pPr algn="ctr" eaLnBrk="1" hangingPunct="1"/>
            <a:r>
              <a:rPr lang="tr-TR" b="1" smtClean="0"/>
              <a:t>EKRAN</a:t>
            </a:r>
            <a:r>
              <a:rPr lang="tr-TR" smtClean="0"/>
              <a:t> </a:t>
            </a:r>
            <a:r>
              <a:rPr lang="tr-TR" b="1" smtClean="0"/>
              <a:t>BAĞIMLILIĞI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Katamino</a:t>
            </a:r>
            <a:r>
              <a:rPr lang="tr-TR" dirty="0" smtClean="0"/>
              <a:t> </a:t>
            </a:r>
            <a:endParaRPr lang="tr-TR" dirty="0"/>
          </a:p>
        </p:txBody>
      </p:sp>
      <p:pic>
        <p:nvPicPr>
          <p:cNvPr id="4099" name="Picture 3" descr="C:\Users\Lenovo\Desktop\katamino....jpg"/>
          <p:cNvPicPr>
            <a:picLocks noChangeAspect="1" noChangeArrowheads="1"/>
          </p:cNvPicPr>
          <p:nvPr/>
        </p:nvPicPr>
        <p:blipFill>
          <a:blip r:embed="rId2" cstate="print"/>
          <a:srcRect/>
          <a:stretch>
            <a:fillRect/>
          </a:stretch>
        </p:blipFill>
        <p:spPr bwMode="auto">
          <a:xfrm>
            <a:off x="4932040" y="2348880"/>
            <a:ext cx="3893418" cy="4149080"/>
          </a:xfrm>
          <a:prstGeom prst="rect">
            <a:avLst/>
          </a:prstGeom>
          <a:noFill/>
        </p:spPr>
      </p:pic>
      <p:pic>
        <p:nvPicPr>
          <p:cNvPr id="4100" name="Picture 4" descr="C:\Users\Lenovo\Desktop\-DSC0295-759-360x450.jpg"/>
          <p:cNvPicPr>
            <a:picLocks noChangeAspect="1" noChangeArrowheads="1"/>
          </p:cNvPicPr>
          <p:nvPr/>
        </p:nvPicPr>
        <p:blipFill>
          <a:blip r:embed="rId3" cstate="print"/>
          <a:srcRect/>
          <a:stretch>
            <a:fillRect/>
          </a:stretch>
        </p:blipFill>
        <p:spPr bwMode="auto">
          <a:xfrm>
            <a:off x="251520" y="2348880"/>
            <a:ext cx="3888432" cy="4509120"/>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novo\Desktop\katamino.jpg"/>
          <p:cNvPicPr>
            <a:picLocks noChangeAspect="1" noChangeArrowheads="1"/>
          </p:cNvPicPr>
          <p:nvPr/>
        </p:nvPicPr>
        <p:blipFill>
          <a:blip r:embed="rId2" cstate="print"/>
          <a:srcRect/>
          <a:stretch>
            <a:fillRect/>
          </a:stretch>
        </p:blipFill>
        <p:spPr bwMode="auto">
          <a:xfrm>
            <a:off x="4644008" y="2132856"/>
            <a:ext cx="4499992" cy="3456384"/>
          </a:xfrm>
          <a:prstGeom prst="rect">
            <a:avLst/>
          </a:prstGeom>
          <a:noFill/>
        </p:spPr>
      </p:pic>
      <p:pic>
        <p:nvPicPr>
          <p:cNvPr id="5122" name="Picture 2" descr="C:\Users\Lenovo\Desktop\katamino10.jpg"/>
          <p:cNvPicPr>
            <a:picLocks noChangeAspect="1" noChangeArrowheads="1"/>
          </p:cNvPicPr>
          <p:nvPr/>
        </p:nvPicPr>
        <p:blipFill>
          <a:blip r:embed="rId3" cstate="print"/>
          <a:srcRect/>
          <a:stretch>
            <a:fillRect/>
          </a:stretch>
        </p:blipFill>
        <p:spPr bwMode="auto">
          <a:xfrm>
            <a:off x="0" y="2132856"/>
            <a:ext cx="4297148" cy="3398599"/>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996720"/>
          </a:xfrm>
        </p:spPr>
        <p:txBody>
          <a:bodyPr/>
          <a:lstStyle/>
          <a:p>
            <a:r>
              <a:rPr lang="tr-TR" dirty="0" err="1" smtClean="0"/>
              <a:t>Pattern</a:t>
            </a:r>
            <a:r>
              <a:rPr lang="tr-TR" dirty="0" smtClean="0"/>
              <a:t> (Desen) Oyunu</a:t>
            </a:r>
            <a:endParaRPr lang="tr-TR" dirty="0"/>
          </a:p>
        </p:txBody>
      </p:sp>
      <p:sp>
        <p:nvSpPr>
          <p:cNvPr id="3" name="2 İçerik Yer Tutucusu"/>
          <p:cNvSpPr>
            <a:spLocks noGrp="1"/>
          </p:cNvSpPr>
          <p:nvPr>
            <p:ph idx="1"/>
          </p:nvPr>
        </p:nvSpPr>
        <p:spPr>
          <a:xfrm>
            <a:off x="323528" y="4509120"/>
            <a:ext cx="8229600" cy="2160240"/>
          </a:xfrm>
        </p:spPr>
        <p:txBody>
          <a:bodyPr>
            <a:normAutofit fontScale="92500" lnSpcReduction="10000"/>
          </a:bodyPr>
          <a:lstStyle/>
          <a:p>
            <a:pPr algn="just"/>
            <a:r>
              <a:rPr lang="tr-TR" sz="2000" dirty="0" smtClean="0"/>
              <a:t>Çok yönlü oynanabilen Desen Oyunu sıralama, eşleştirme, uyum ve kesirler gibi matematik kavramları anlamaya yönelik yapılan bir oyundur.</a:t>
            </a:r>
          </a:p>
          <a:p>
            <a:pPr algn="just"/>
            <a:r>
              <a:rPr lang="tr-TR" sz="2000" dirty="0" smtClean="0"/>
              <a:t>Çocuklar bu yüksek kaliteli bloklarla çok renkli desenler oluşturabilir. 40 ahşap blok, 40 desen kartları, tepsi ve bir saklama çantası içerir.</a:t>
            </a:r>
          </a:p>
          <a:p>
            <a:pPr algn="just"/>
            <a:r>
              <a:rPr lang="tr-TR" sz="2000" dirty="0" smtClean="0"/>
              <a:t>Zihinsel, görsel dikkat, parça – bütün ve şekil – zemin ilişkisi becerilerini geliştirir…</a:t>
            </a:r>
          </a:p>
          <a:p>
            <a:pPr algn="just"/>
            <a:r>
              <a:rPr lang="tr-TR" sz="2000" dirty="0" smtClean="0"/>
              <a:t>Yaş grubu: 3+</a:t>
            </a:r>
          </a:p>
          <a:p>
            <a:endParaRPr lang="tr-TR" dirty="0"/>
          </a:p>
        </p:txBody>
      </p:sp>
      <p:pic>
        <p:nvPicPr>
          <p:cNvPr id="6146" name="Picture 2" descr="C:\Users\Lenovo\Desktop\patternplay2-750x380.jpg"/>
          <p:cNvPicPr>
            <a:picLocks noChangeAspect="1" noChangeArrowheads="1"/>
          </p:cNvPicPr>
          <p:nvPr/>
        </p:nvPicPr>
        <p:blipFill>
          <a:blip r:embed="rId2" cstate="print"/>
          <a:srcRect/>
          <a:stretch>
            <a:fillRect/>
          </a:stretch>
        </p:blipFill>
        <p:spPr bwMode="auto">
          <a:xfrm>
            <a:off x="467544" y="1340768"/>
            <a:ext cx="8280920" cy="3168352"/>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enovo\Desktop\pattern_play_zeka_oyunu11.png"/>
          <p:cNvPicPr>
            <a:picLocks noChangeAspect="1" noChangeArrowheads="1"/>
          </p:cNvPicPr>
          <p:nvPr/>
        </p:nvPicPr>
        <p:blipFill>
          <a:blip r:embed="rId2" cstate="print"/>
          <a:srcRect/>
          <a:stretch>
            <a:fillRect/>
          </a:stretch>
        </p:blipFill>
        <p:spPr bwMode="auto">
          <a:xfrm>
            <a:off x="-1" y="1916832"/>
            <a:ext cx="4318893" cy="4760746"/>
          </a:xfrm>
          <a:prstGeom prst="rect">
            <a:avLst/>
          </a:prstGeom>
          <a:noFill/>
        </p:spPr>
      </p:pic>
      <p:pic>
        <p:nvPicPr>
          <p:cNvPr id="7171" name="Picture 3" descr="C:\Users\Lenovo\Desktop\pattern pp.jpg"/>
          <p:cNvPicPr>
            <a:picLocks noChangeAspect="1" noChangeArrowheads="1"/>
          </p:cNvPicPr>
          <p:nvPr/>
        </p:nvPicPr>
        <p:blipFill>
          <a:blip r:embed="rId3" cstate="print"/>
          <a:srcRect/>
          <a:stretch>
            <a:fillRect/>
          </a:stretch>
        </p:blipFill>
        <p:spPr bwMode="auto">
          <a:xfrm>
            <a:off x="4381500" y="1484784"/>
            <a:ext cx="4762500" cy="4762500"/>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Colorful </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Kutu içinden çıkan farklı desen ve renklere sahip şeffaf kartlar ile görev kitapçığında verilen görevleri tam olarak yapılır. Şeffaf kartların öncelik sonralık sırasına dikkat ederek görev kitapçığında verilen desenleri eksik yada fazla olmayacak şekilde yerine ve yönüne dikkat ederek oyun platformunda oluşturulur.</a:t>
            </a:r>
          </a:p>
          <a:p>
            <a:r>
              <a:rPr lang="tr-TR" b="1" dirty="0" smtClean="0"/>
              <a:t>KAZANIMLAR:</a:t>
            </a:r>
            <a:endParaRPr lang="tr-TR" dirty="0" smtClean="0"/>
          </a:p>
          <a:p>
            <a:pPr>
              <a:buFont typeface="Courier New" pitchFamily="49" charset="0"/>
              <a:buChar char="o"/>
            </a:pPr>
            <a:r>
              <a:rPr lang="tr-TR" dirty="0" smtClean="0"/>
              <a:t>Görsel Algı</a:t>
            </a:r>
          </a:p>
          <a:p>
            <a:pPr>
              <a:buFont typeface="Courier New" pitchFamily="49" charset="0"/>
              <a:buChar char="o"/>
            </a:pPr>
            <a:r>
              <a:rPr lang="tr-TR" dirty="0" smtClean="0"/>
              <a:t>Dikkat</a:t>
            </a:r>
          </a:p>
          <a:p>
            <a:pPr>
              <a:buFont typeface="Courier New" pitchFamily="49" charset="0"/>
              <a:buChar char="o"/>
            </a:pPr>
            <a:r>
              <a:rPr lang="tr-TR" dirty="0" smtClean="0"/>
              <a:t>Problem Çözme</a:t>
            </a:r>
          </a:p>
          <a:p>
            <a:pPr>
              <a:buFont typeface="Courier New" pitchFamily="49" charset="0"/>
              <a:buChar char="o"/>
            </a:pPr>
            <a:r>
              <a:rPr lang="tr-TR" b="1" dirty="0" smtClean="0"/>
              <a:t>Yaş: </a:t>
            </a:r>
            <a:r>
              <a:rPr lang="tr-TR" dirty="0" smtClean="0"/>
              <a:t>5+</a:t>
            </a:r>
          </a:p>
          <a:p>
            <a:pPr>
              <a:buFont typeface="Courier New" pitchFamily="49" charset="0"/>
              <a:buChar char="o"/>
            </a:pPr>
            <a:r>
              <a:rPr lang="tr-TR" b="1" dirty="0" smtClean="0"/>
              <a:t>Gelişim Alanı: </a:t>
            </a:r>
            <a:r>
              <a:rPr lang="tr-TR" dirty="0" smtClean="0"/>
              <a:t>Dikkat ve Konsantrasyon</a:t>
            </a:r>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34</a:t>
            </a:fld>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novo\Desktop\colorful.jpg"/>
          <p:cNvPicPr>
            <a:picLocks noChangeAspect="1" noChangeArrowheads="1"/>
          </p:cNvPicPr>
          <p:nvPr/>
        </p:nvPicPr>
        <p:blipFill>
          <a:blip r:embed="rId2" cstate="print"/>
          <a:srcRect/>
          <a:stretch>
            <a:fillRect/>
          </a:stretch>
        </p:blipFill>
        <p:spPr bwMode="auto">
          <a:xfrm>
            <a:off x="323528" y="1556792"/>
            <a:ext cx="4176464" cy="4286250"/>
          </a:xfrm>
          <a:prstGeom prst="rect">
            <a:avLst/>
          </a:prstGeom>
          <a:noFill/>
        </p:spPr>
      </p:pic>
      <p:pic>
        <p:nvPicPr>
          <p:cNvPr id="8195" name="Picture 3" descr="C:\Users\Lenovo\Desktop\colrfull.png"/>
          <p:cNvPicPr>
            <a:picLocks noChangeAspect="1" noChangeArrowheads="1"/>
          </p:cNvPicPr>
          <p:nvPr/>
        </p:nvPicPr>
        <p:blipFill>
          <a:blip r:embed="rId3" cstate="print"/>
          <a:srcRect/>
          <a:stretch>
            <a:fillRect/>
          </a:stretch>
        </p:blipFill>
        <p:spPr bwMode="auto">
          <a:xfrm>
            <a:off x="4572000" y="1556792"/>
            <a:ext cx="4571999" cy="4320480"/>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enovo\Desktop\colorful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Slayt Numarası Yer Tutucusu"/>
          <p:cNvSpPr>
            <a:spLocks noGrp="1"/>
          </p:cNvSpPr>
          <p:nvPr>
            <p:ph type="sldNum" sz="quarter" idx="12"/>
          </p:nvPr>
        </p:nvSpPr>
        <p:spPr/>
        <p:txBody>
          <a:bodyPr/>
          <a:lstStyle/>
          <a:p>
            <a:fld id="{F302176B-0E47-46AC-8F43-DAB4B8A37D06}" type="slidenum">
              <a:rPr lang="tr-TR" smtClean="0"/>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Small</a:t>
            </a:r>
            <a:r>
              <a:rPr lang="tr-TR" dirty="0" smtClean="0"/>
              <a:t> </a:t>
            </a:r>
            <a:r>
              <a:rPr lang="tr-TR" dirty="0" err="1" smtClean="0"/>
              <a:t>Engineer</a:t>
            </a:r>
            <a:r>
              <a:rPr lang="tr-TR" dirty="0" smtClean="0"/>
              <a:t> (Küçük Mühendis)</a:t>
            </a:r>
            <a:endParaRPr lang="tr-TR" dirty="0"/>
          </a:p>
        </p:txBody>
      </p:sp>
      <p:sp>
        <p:nvSpPr>
          <p:cNvPr id="3" name="2 İçerik Yer Tutucusu"/>
          <p:cNvSpPr>
            <a:spLocks noGrp="1"/>
          </p:cNvSpPr>
          <p:nvPr>
            <p:ph idx="1"/>
          </p:nvPr>
        </p:nvSpPr>
        <p:spPr>
          <a:xfrm>
            <a:off x="457200" y="1935480"/>
            <a:ext cx="8229600" cy="4922520"/>
          </a:xfrm>
        </p:spPr>
        <p:txBody>
          <a:bodyPr>
            <a:normAutofit fontScale="92500" lnSpcReduction="20000"/>
          </a:bodyPr>
          <a:lstStyle/>
          <a:p>
            <a:r>
              <a:rPr lang="tr-TR" dirty="0" err="1" smtClean="0"/>
              <a:t>Small</a:t>
            </a:r>
            <a:r>
              <a:rPr lang="tr-TR" dirty="0" smtClean="0"/>
              <a:t> </a:t>
            </a:r>
            <a:r>
              <a:rPr lang="tr-TR" dirty="0" err="1" smtClean="0"/>
              <a:t>Engineer</a:t>
            </a:r>
            <a:r>
              <a:rPr lang="tr-TR" dirty="0" smtClean="0"/>
              <a:t> oyunu 60 parçalı gökdeleni inşa etmek için mantık becerilerinizi kullanın. Ahşap bloklarla binanızı yükseltirken iki mühendisin ayaklarının her zaman binada olmasına dikkat edin ki inşaatı yönetebilsinler.</a:t>
            </a:r>
          </a:p>
          <a:p>
            <a:r>
              <a:rPr lang="tr-TR" dirty="0" err="1" smtClean="0"/>
              <a:t>Small</a:t>
            </a:r>
            <a:r>
              <a:rPr lang="tr-TR" dirty="0" smtClean="0"/>
              <a:t> </a:t>
            </a:r>
            <a:r>
              <a:rPr lang="tr-TR" dirty="0" err="1" smtClean="0"/>
              <a:t>Engineer</a:t>
            </a:r>
            <a:r>
              <a:rPr lang="tr-TR" dirty="0" smtClean="0"/>
              <a:t> oyunu binanızın üzerinde ve bina tamamlanmış halde ise başardınız demektir! </a:t>
            </a:r>
            <a:r>
              <a:rPr lang="tr-TR" dirty="0" smtClean="0">
                <a:solidFill>
                  <a:srgbClr val="FF0000"/>
                </a:solidFill>
              </a:rPr>
              <a:t>Git gide zorlaşan 60 aşaması vardır. </a:t>
            </a:r>
            <a:r>
              <a:rPr lang="tr-TR" dirty="0" smtClean="0"/>
              <a:t>Çocuklar bu oyunu oynadıkça fazlasını isteyeceklerdir.</a:t>
            </a:r>
          </a:p>
          <a:p>
            <a:endParaRPr lang="tr-TR" dirty="0" smtClean="0"/>
          </a:p>
          <a:p>
            <a:r>
              <a:rPr lang="tr-TR" dirty="0" smtClean="0"/>
              <a:t>Ödüller:</a:t>
            </a:r>
          </a:p>
          <a:p>
            <a:pPr>
              <a:buNone/>
            </a:pPr>
            <a:r>
              <a:rPr lang="tr-TR" dirty="0" err="1" smtClean="0"/>
              <a:t>Canadian</a:t>
            </a:r>
            <a:r>
              <a:rPr lang="tr-TR" dirty="0" smtClean="0"/>
              <a:t> Toy </a:t>
            </a:r>
            <a:r>
              <a:rPr lang="tr-TR" dirty="0" err="1" smtClean="0"/>
              <a:t>Testing</a:t>
            </a:r>
            <a:r>
              <a:rPr lang="tr-TR" dirty="0" smtClean="0"/>
              <a:t> Council2012,</a:t>
            </a:r>
          </a:p>
          <a:p>
            <a:pPr>
              <a:buNone/>
            </a:pPr>
            <a:r>
              <a:rPr lang="tr-TR" dirty="0" err="1" smtClean="0"/>
              <a:t>Speelgoed</a:t>
            </a:r>
            <a:r>
              <a:rPr lang="tr-TR" dirty="0" smtClean="0"/>
              <a:t> </a:t>
            </a:r>
            <a:r>
              <a:rPr lang="tr-TR" dirty="0" err="1" smtClean="0"/>
              <a:t>van</a:t>
            </a:r>
            <a:r>
              <a:rPr lang="tr-TR" dirty="0" smtClean="0"/>
              <a:t> </a:t>
            </a:r>
            <a:r>
              <a:rPr lang="tr-TR" dirty="0" err="1" smtClean="0"/>
              <a:t>het</a:t>
            </a:r>
            <a:r>
              <a:rPr lang="tr-TR" dirty="0" smtClean="0"/>
              <a:t> </a:t>
            </a:r>
            <a:r>
              <a:rPr lang="tr-TR" dirty="0" err="1" smtClean="0"/>
              <a:t>jaar</a:t>
            </a:r>
            <a:r>
              <a:rPr lang="tr-TR" dirty="0" smtClean="0"/>
              <a:t> </a:t>
            </a:r>
            <a:r>
              <a:rPr lang="tr-TR" dirty="0" err="1" smtClean="0"/>
              <a:t>Belgie</a:t>
            </a:r>
            <a:r>
              <a:rPr lang="tr-TR" dirty="0" smtClean="0"/>
              <a:t> 2012,</a:t>
            </a:r>
          </a:p>
          <a:p>
            <a:pPr>
              <a:buNone/>
            </a:pPr>
            <a:r>
              <a:rPr lang="tr-TR" dirty="0" err="1" smtClean="0"/>
              <a:t>The</a:t>
            </a:r>
            <a:r>
              <a:rPr lang="tr-TR" dirty="0" smtClean="0"/>
              <a:t> </a:t>
            </a:r>
            <a:r>
              <a:rPr lang="tr-TR" dirty="0" err="1" smtClean="0"/>
              <a:t>National</a:t>
            </a:r>
            <a:r>
              <a:rPr lang="tr-TR" dirty="0" smtClean="0"/>
              <a:t> </a:t>
            </a:r>
            <a:r>
              <a:rPr lang="tr-TR" dirty="0" err="1" smtClean="0"/>
              <a:t>Parenting</a:t>
            </a:r>
            <a:r>
              <a:rPr lang="tr-TR" dirty="0" smtClean="0"/>
              <a:t> </a:t>
            </a:r>
            <a:r>
              <a:rPr lang="tr-TR" dirty="0" err="1" smtClean="0"/>
              <a:t>Center</a:t>
            </a:r>
            <a:r>
              <a:rPr lang="tr-TR" dirty="0" smtClean="0"/>
              <a:t> </a:t>
            </a:r>
            <a:r>
              <a:rPr lang="tr-TR" dirty="0" err="1" smtClean="0"/>
              <a:t>Seal</a:t>
            </a:r>
            <a:r>
              <a:rPr lang="tr-TR" dirty="0" smtClean="0"/>
              <a:t> of </a:t>
            </a:r>
            <a:r>
              <a:rPr lang="tr-TR" dirty="0" err="1" smtClean="0"/>
              <a:t>Approval</a:t>
            </a:r>
            <a:r>
              <a:rPr lang="tr-TR" dirty="0" smtClean="0"/>
              <a:t> 2012 </a:t>
            </a:r>
          </a:p>
          <a:p>
            <a:r>
              <a:rPr lang="tr-TR" dirty="0" smtClean="0"/>
              <a:t>YAŞ: 3+</a:t>
            </a:r>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37</a:t>
            </a:fld>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enovo\Desktop\small-engineer-akil-oyunu-dk1.jpg"/>
          <p:cNvPicPr>
            <a:picLocks noChangeAspect="1" noChangeArrowheads="1"/>
          </p:cNvPicPr>
          <p:nvPr/>
        </p:nvPicPr>
        <p:blipFill>
          <a:blip r:embed="rId2" cstate="print"/>
          <a:srcRect/>
          <a:stretch>
            <a:fillRect/>
          </a:stretch>
        </p:blipFill>
        <p:spPr bwMode="auto">
          <a:xfrm>
            <a:off x="323528" y="1988840"/>
            <a:ext cx="4114033" cy="4581128"/>
          </a:xfrm>
          <a:prstGeom prst="rect">
            <a:avLst/>
          </a:prstGeom>
          <a:noFill/>
        </p:spPr>
      </p:pic>
      <p:pic>
        <p:nvPicPr>
          <p:cNvPr id="10243" name="Picture 3" descr="C:\Users\Lenovo\Desktop\s.engineer.jpg"/>
          <p:cNvPicPr>
            <a:picLocks noChangeAspect="1" noChangeArrowheads="1"/>
          </p:cNvPicPr>
          <p:nvPr/>
        </p:nvPicPr>
        <p:blipFill>
          <a:blip r:embed="rId3" cstate="print"/>
          <a:srcRect/>
          <a:stretch>
            <a:fillRect/>
          </a:stretch>
        </p:blipFill>
        <p:spPr bwMode="auto">
          <a:xfrm>
            <a:off x="4603656" y="1988840"/>
            <a:ext cx="4303335" cy="4536504"/>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38</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11323"/>
            <a:ext cx="8229600" cy="1143000"/>
          </a:xfrm>
        </p:spPr>
        <p:txBody>
          <a:bodyPr/>
          <a:lstStyle/>
          <a:p>
            <a:pPr algn="ctr" eaLnBrk="1" hangingPunct="1"/>
            <a:r>
              <a:rPr lang="tr-TR" sz="2600" b="1" dirty="0" smtClean="0">
                <a:solidFill>
                  <a:schemeClr val="accent1"/>
                </a:solidFill>
                <a:latin typeface="Comic Sans MS" pitchFamily="66" charset="0"/>
              </a:rPr>
              <a:t>TV ve İNTERNETİN OLUMLU </a:t>
            </a:r>
            <a:br>
              <a:rPr lang="tr-TR" sz="2600" b="1" dirty="0" smtClean="0">
                <a:solidFill>
                  <a:schemeClr val="accent1"/>
                </a:solidFill>
                <a:latin typeface="Comic Sans MS" pitchFamily="66" charset="0"/>
              </a:rPr>
            </a:br>
            <a:r>
              <a:rPr lang="tr-TR" sz="2600" b="1" dirty="0" smtClean="0">
                <a:solidFill>
                  <a:schemeClr val="accent1"/>
                </a:solidFill>
                <a:latin typeface="Comic Sans MS" pitchFamily="66" charset="0"/>
              </a:rPr>
              <a:t>ETKİLERİ</a:t>
            </a:r>
          </a:p>
        </p:txBody>
      </p:sp>
      <p:sp>
        <p:nvSpPr>
          <p:cNvPr id="5123" name="Rectangle 3"/>
          <p:cNvSpPr>
            <a:spLocks noGrp="1" noChangeArrowheads="1"/>
          </p:cNvSpPr>
          <p:nvPr>
            <p:ph type="body" idx="1"/>
          </p:nvPr>
        </p:nvSpPr>
        <p:spPr>
          <a:xfrm>
            <a:off x="235794" y="2013822"/>
            <a:ext cx="8712968" cy="4583530"/>
          </a:xfrm>
        </p:spPr>
        <p:txBody>
          <a:bodyPr>
            <a:normAutofit lnSpcReduction="10000"/>
          </a:bodyPr>
          <a:lstStyle/>
          <a:p>
            <a:pPr marL="0" indent="0" algn="just" eaLnBrk="1" hangingPunct="1">
              <a:buNone/>
            </a:pPr>
            <a:r>
              <a:rPr lang="tr-TR" sz="2000" b="1" dirty="0" smtClean="0">
                <a:solidFill>
                  <a:srgbClr val="FF0000"/>
                </a:solidFill>
                <a:latin typeface="Comic Sans MS" pitchFamily="66" charset="0"/>
              </a:rPr>
              <a:t>Bilinçli ve Sınırlandırılmış Olarak Kullanıldığında</a:t>
            </a:r>
          </a:p>
          <a:p>
            <a:pPr marL="0" indent="0" algn="just" eaLnBrk="1" hangingPunct="1">
              <a:buNone/>
            </a:pPr>
            <a:r>
              <a:rPr lang="tr-TR" sz="2000" b="1" dirty="0" smtClean="0">
                <a:solidFill>
                  <a:srgbClr val="FF0000"/>
                </a:solidFill>
                <a:latin typeface="Comic Sans MS" pitchFamily="66" charset="0"/>
              </a:rPr>
              <a:t>Çocuklarda TV ve İnternet: </a:t>
            </a:r>
            <a:endParaRPr lang="tr-TR" sz="2000" dirty="0" smtClean="0">
              <a:solidFill>
                <a:srgbClr val="FF0000"/>
              </a:solidFill>
              <a:latin typeface="Comic Sans MS" pitchFamily="66" charset="0"/>
            </a:endParaRPr>
          </a:p>
          <a:p>
            <a:pPr algn="just" eaLnBrk="1" hangingPunct="1"/>
            <a:r>
              <a:rPr lang="tr-TR" sz="2000" b="1" dirty="0" smtClean="0">
                <a:latin typeface="Comic Sans MS" pitchFamily="66" charset="0"/>
              </a:rPr>
              <a:t>Kelime haznesini </a:t>
            </a:r>
            <a:r>
              <a:rPr lang="tr-TR" sz="2000" dirty="0" smtClean="0">
                <a:latin typeface="Comic Sans MS" pitchFamily="66" charset="0"/>
              </a:rPr>
              <a:t>zenginleştirir.</a:t>
            </a:r>
          </a:p>
          <a:p>
            <a:pPr algn="just" eaLnBrk="1" hangingPunct="1"/>
            <a:r>
              <a:rPr lang="tr-TR" sz="2000" b="1" dirty="0" smtClean="0">
                <a:latin typeface="Comic Sans MS" pitchFamily="66" charset="0"/>
              </a:rPr>
              <a:t>Hayal gücünü </a:t>
            </a:r>
            <a:r>
              <a:rPr lang="tr-TR" sz="2000" dirty="0" smtClean="0">
                <a:latin typeface="Comic Sans MS" pitchFamily="66" charset="0"/>
              </a:rPr>
              <a:t>geliştirir.</a:t>
            </a:r>
          </a:p>
          <a:p>
            <a:pPr algn="just" eaLnBrk="1" hangingPunct="1"/>
            <a:r>
              <a:rPr lang="tr-TR" sz="2000" dirty="0" smtClean="0">
                <a:latin typeface="Comic Sans MS" pitchFamily="66" charset="0"/>
              </a:rPr>
              <a:t>Özellikle problem çözme, yaratıcılık, bilgiyi öğrenme alanlarında çocukların gelişimini olumlu etkiler.</a:t>
            </a:r>
          </a:p>
          <a:p>
            <a:pPr algn="just" eaLnBrk="1" hangingPunct="1"/>
            <a:r>
              <a:rPr lang="tr-TR" sz="2000" b="1" dirty="0" smtClean="0">
                <a:latin typeface="Comic Sans MS" pitchFamily="66" charset="0"/>
              </a:rPr>
              <a:t>Bilgilendirir: </a:t>
            </a:r>
            <a:r>
              <a:rPr lang="tr-TR" sz="2000" dirty="0" smtClean="0">
                <a:latin typeface="Comic Sans MS" pitchFamily="66" charset="0"/>
              </a:rPr>
              <a:t>Belgeseller; doğa, hayvanlar, bitkiler, farklı kültürler gibi konularla ilgili çocuğun genel bilgisi artar. </a:t>
            </a:r>
          </a:p>
          <a:p>
            <a:pPr algn="just"/>
            <a:r>
              <a:rPr lang="tr-TR" sz="2000" dirty="0">
                <a:latin typeface="Comic Sans MS" pitchFamily="66" charset="0"/>
              </a:rPr>
              <a:t>Bazı konulara karşı </a:t>
            </a:r>
            <a:r>
              <a:rPr lang="tr-TR" sz="2000" b="1" dirty="0">
                <a:latin typeface="Comic Sans MS" pitchFamily="66" charset="0"/>
              </a:rPr>
              <a:t>merak duymasına </a:t>
            </a:r>
            <a:r>
              <a:rPr lang="tr-TR" sz="2000" dirty="0">
                <a:latin typeface="Comic Sans MS" pitchFamily="66" charset="0"/>
              </a:rPr>
              <a:t>ve kitaplardan bunu araştırmasına neden olabilir. Bunun sonucunda televizyon çocuğu okumaya teşvik edebilir.</a:t>
            </a:r>
          </a:p>
          <a:p>
            <a:pPr algn="just"/>
            <a:r>
              <a:rPr lang="tr-TR" sz="2000" dirty="0">
                <a:latin typeface="Comic Sans MS" pitchFamily="66" charset="0"/>
              </a:rPr>
              <a:t>Eğlenceli ve rahatlatıcıdır.</a:t>
            </a:r>
          </a:p>
          <a:p>
            <a:pPr algn="just"/>
            <a:r>
              <a:rPr lang="tr-TR" sz="2000" dirty="0">
                <a:latin typeface="Comic Sans MS" pitchFamily="66" charset="0"/>
              </a:rPr>
              <a:t>Sosyal ortamlarda </a:t>
            </a:r>
            <a:r>
              <a:rPr lang="tr-TR" sz="2000" b="1" dirty="0">
                <a:latin typeface="Comic Sans MS" pitchFamily="66" charset="0"/>
              </a:rPr>
              <a:t>konuşulacak ortak konular sağlar </a:t>
            </a:r>
            <a:r>
              <a:rPr lang="tr-TR" sz="2000" dirty="0">
                <a:latin typeface="Comic Sans MS" pitchFamily="66" charset="0"/>
              </a:rPr>
              <a:t>dolayısıyla arkadaşlarıyla iletişimi kolaylaştırabilir. </a:t>
            </a:r>
            <a:endParaRPr lang="tr-TR" sz="2000" dirty="0" smtClean="0">
              <a:latin typeface="Comic Sans MS" pitchFamily="66" charset="0"/>
            </a:endParaRPr>
          </a:p>
        </p:txBody>
      </p:sp>
      <p:pic>
        <p:nvPicPr>
          <p:cNvPr id="5125" name="Picture 5" descr="84955711, Venki Talath /Illustration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5684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1949910" cy="154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838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332656"/>
            <a:ext cx="5045698" cy="583434"/>
          </a:xfrm>
        </p:spPr>
        <p:txBody>
          <a:bodyPr>
            <a:normAutofit fontScale="90000"/>
          </a:bodyPr>
          <a:lstStyle/>
          <a:p>
            <a:pPr algn="ctr" eaLnBrk="1" hangingPunct="1"/>
            <a:r>
              <a:rPr lang="tr-TR" sz="2800" b="1" dirty="0" smtClean="0">
                <a:solidFill>
                  <a:schemeClr val="accent1"/>
                </a:solidFill>
                <a:latin typeface="Angsana New" pitchFamily="18" charset="-34"/>
                <a:cs typeface="Angsana New" pitchFamily="18" charset="-34"/>
              </a:rPr>
              <a:t>TV ve BİLGİSAYARIN OLUMSUZ ETKİLERİ</a:t>
            </a:r>
            <a:endParaRPr lang="en-US" sz="2800" b="1" dirty="0" smtClean="0">
              <a:solidFill>
                <a:schemeClr val="accent1"/>
              </a:solidFill>
              <a:latin typeface="Angsana New" pitchFamily="18" charset="-34"/>
              <a:cs typeface="Angsana New" pitchFamily="18" charset="-34"/>
            </a:endParaRPr>
          </a:p>
        </p:txBody>
      </p:sp>
      <p:sp>
        <p:nvSpPr>
          <p:cNvPr id="7171" name="Rectangle 3"/>
          <p:cNvSpPr>
            <a:spLocks noGrp="1" noChangeArrowheads="1"/>
          </p:cNvSpPr>
          <p:nvPr>
            <p:ph type="body" idx="1"/>
          </p:nvPr>
        </p:nvSpPr>
        <p:spPr>
          <a:xfrm>
            <a:off x="107504" y="981477"/>
            <a:ext cx="8928992" cy="3887683"/>
          </a:xfrm>
        </p:spPr>
        <p:txBody>
          <a:bodyPr>
            <a:noAutofit/>
          </a:bodyPr>
          <a:lstStyle/>
          <a:p>
            <a:pPr marL="0" indent="0" algn="just" eaLnBrk="1" hangingPunct="1">
              <a:lnSpc>
                <a:spcPct val="80000"/>
              </a:lnSpc>
              <a:buNone/>
            </a:pPr>
            <a:r>
              <a:rPr lang="tr-TR" sz="2800" dirty="0" smtClean="0">
                <a:latin typeface="Arabic Typesetting" pitchFamily="66" charset="-78"/>
                <a:cs typeface="Arabic Typesetting" pitchFamily="66" charset="-78"/>
              </a:rPr>
              <a:t>Aşırı ve bilinçsiz şekilde izlendiğinde, TV ve bilgisayar çocukların farklı gelişim alanlarını etkilemektedir:</a:t>
            </a:r>
          </a:p>
          <a:p>
            <a:pPr marL="0" indent="0" algn="just" eaLnBrk="1" hangingPunct="1">
              <a:lnSpc>
                <a:spcPct val="80000"/>
              </a:lnSpc>
              <a:buNone/>
            </a:pPr>
            <a:r>
              <a:rPr lang="tr-TR" sz="2800" b="1" dirty="0" smtClean="0">
                <a:solidFill>
                  <a:srgbClr val="C00000"/>
                </a:solidFill>
                <a:latin typeface="Arabic Typesetting" pitchFamily="66" charset="-78"/>
                <a:cs typeface="Arabic Typesetting" pitchFamily="66" charset="-78"/>
              </a:rPr>
              <a:t>1.Fiziksel: </a:t>
            </a:r>
          </a:p>
          <a:p>
            <a:pPr algn="just" eaLnBrk="1" hangingPunct="1">
              <a:lnSpc>
                <a:spcPct val="80000"/>
              </a:lnSpc>
              <a:buFont typeface="Wingdings" pitchFamily="2" charset="2"/>
              <a:buChar char="ü"/>
            </a:pPr>
            <a:r>
              <a:rPr lang="tr-TR" sz="2800" dirty="0" smtClean="0">
                <a:latin typeface="Arabic Typesetting" pitchFamily="66" charset="-78"/>
                <a:cs typeface="Arabic Typesetting" pitchFamily="66" charset="-78"/>
              </a:rPr>
              <a:t>Radyasyon </a:t>
            </a:r>
            <a:r>
              <a:rPr lang="tr-TR" sz="2800" dirty="0">
                <a:latin typeface="Arabic Typesetting" pitchFamily="66" charset="-78"/>
                <a:cs typeface="Arabic Typesetting" pitchFamily="66" charset="-78"/>
              </a:rPr>
              <a:t>yayması nedeniyle baş ağrısı, göz yanması, halsizlik ve baş dönmesi yaratır.</a:t>
            </a:r>
          </a:p>
          <a:p>
            <a:pPr algn="just">
              <a:buFont typeface="Wingdings" pitchFamily="2" charset="2"/>
              <a:buChar char="ü"/>
            </a:pPr>
            <a:r>
              <a:rPr lang="tr-TR" sz="2800" dirty="0">
                <a:latin typeface="Arabic Typesetting" pitchFamily="66" charset="-78"/>
                <a:cs typeface="Arabic Typesetting" pitchFamily="66" charset="-78"/>
              </a:rPr>
              <a:t>Daha geç saatte yatma, uykuya geçişte zorlanma, uyurken daha fazla uyanma gibi sorunlara neden olabilir. </a:t>
            </a:r>
          </a:p>
          <a:p>
            <a:pPr algn="just">
              <a:buFont typeface="Wingdings" pitchFamily="2" charset="2"/>
              <a:buChar char="ü"/>
            </a:pPr>
            <a:r>
              <a:rPr lang="tr-TR" sz="2800" dirty="0">
                <a:latin typeface="Arabic Typesetting" pitchFamily="66" charset="-78"/>
                <a:cs typeface="Arabic Typesetting" pitchFamily="66" charset="-78"/>
              </a:rPr>
              <a:t>TV’nin karşısında yemek yenildiğinde </a:t>
            </a:r>
            <a:r>
              <a:rPr lang="tr-TR" sz="2800" b="1" dirty="0">
                <a:latin typeface="Arabic Typesetting" pitchFamily="66" charset="-78"/>
                <a:cs typeface="Arabic Typesetting" pitchFamily="66" charset="-78"/>
              </a:rPr>
              <a:t>açlık tokluk kontrolünü bozabilir ve ileride dengeli beslenmeyi zorlaştırabilir.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780927"/>
            <a:ext cx="2600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763549"/>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5301208"/>
            <a:ext cx="3038475" cy="116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566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332656"/>
            <a:ext cx="5045698" cy="583434"/>
          </a:xfrm>
        </p:spPr>
        <p:txBody>
          <a:bodyPr>
            <a:normAutofit fontScale="90000"/>
          </a:bodyPr>
          <a:lstStyle/>
          <a:p>
            <a:pPr algn="ctr" eaLnBrk="1" hangingPunct="1"/>
            <a:r>
              <a:rPr lang="tr-TR" sz="2800" b="1" dirty="0" smtClean="0">
                <a:solidFill>
                  <a:schemeClr val="accent1"/>
                </a:solidFill>
                <a:latin typeface="Angsana New" pitchFamily="18" charset="-34"/>
                <a:cs typeface="Angsana New" pitchFamily="18" charset="-34"/>
              </a:rPr>
              <a:t>TV ve BİLGİSAYARIN OLUMSUZ ETKİLERİ</a:t>
            </a:r>
            <a:endParaRPr lang="en-US" sz="2800" b="1" dirty="0" smtClean="0">
              <a:solidFill>
                <a:schemeClr val="accent1"/>
              </a:solidFill>
              <a:latin typeface="Angsana New" pitchFamily="18" charset="-34"/>
              <a:cs typeface="Angsana New" pitchFamily="18" charset="-34"/>
            </a:endParaRPr>
          </a:p>
        </p:txBody>
      </p:sp>
      <p:sp>
        <p:nvSpPr>
          <p:cNvPr id="7171" name="Rectangle 3"/>
          <p:cNvSpPr>
            <a:spLocks noGrp="1" noChangeArrowheads="1"/>
          </p:cNvSpPr>
          <p:nvPr>
            <p:ph type="body" idx="1"/>
          </p:nvPr>
        </p:nvSpPr>
        <p:spPr>
          <a:xfrm>
            <a:off x="107504" y="961721"/>
            <a:ext cx="8928992" cy="4103707"/>
          </a:xfrm>
        </p:spPr>
        <p:txBody>
          <a:bodyPr>
            <a:noAutofit/>
          </a:bodyPr>
          <a:lstStyle/>
          <a:p>
            <a:pPr marL="0" indent="0">
              <a:lnSpc>
                <a:spcPct val="80000"/>
              </a:lnSpc>
              <a:buNone/>
            </a:pPr>
            <a:r>
              <a:rPr lang="tr-TR" sz="2400" b="1" dirty="0" smtClean="0">
                <a:solidFill>
                  <a:srgbClr val="C00000"/>
                </a:solidFill>
                <a:latin typeface="Arabic Typesetting" pitchFamily="66" charset="-78"/>
                <a:cs typeface="Arabic Typesetting" pitchFamily="66" charset="-78"/>
              </a:rPr>
              <a:t>2.Sosyal</a:t>
            </a:r>
            <a:r>
              <a:rPr lang="tr-TR" sz="2400" dirty="0" smtClean="0">
                <a:solidFill>
                  <a:srgbClr val="C00000"/>
                </a:solidFill>
                <a:latin typeface="Arabic Typesetting" pitchFamily="66" charset="-78"/>
                <a:cs typeface="Arabic Typesetting" pitchFamily="66" charset="-78"/>
              </a:rPr>
              <a:t> </a:t>
            </a:r>
            <a:r>
              <a:rPr lang="tr-TR" sz="2400" b="1" dirty="0">
                <a:solidFill>
                  <a:srgbClr val="C00000"/>
                </a:solidFill>
                <a:latin typeface="Arabic Typesetting" pitchFamily="66" charset="-78"/>
                <a:cs typeface="Arabic Typesetting" pitchFamily="66" charset="-78"/>
              </a:rPr>
              <a:t>– </a:t>
            </a:r>
            <a:r>
              <a:rPr lang="tr-TR" sz="2400" b="1" dirty="0" smtClean="0">
                <a:solidFill>
                  <a:srgbClr val="C00000"/>
                </a:solidFill>
                <a:latin typeface="Arabic Typesetting" pitchFamily="66" charset="-78"/>
                <a:cs typeface="Arabic Typesetting" pitchFamily="66" charset="-78"/>
              </a:rPr>
              <a:t>Duygusal</a:t>
            </a:r>
          </a:p>
          <a:p>
            <a:pPr algn="just">
              <a:lnSpc>
                <a:spcPct val="80000"/>
              </a:lnSpc>
              <a:buFont typeface="Wingdings" pitchFamily="2" charset="2"/>
              <a:buChar char="ü"/>
            </a:pPr>
            <a:r>
              <a:rPr lang="tr-TR" sz="2400" b="1" dirty="0" smtClean="0">
                <a:latin typeface="Arabic Typesetting" pitchFamily="66" charset="-78"/>
                <a:cs typeface="Arabic Typesetting" pitchFamily="66" charset="-78"/>
              </a:rPr>
              <a:t>İ</a:t>
            </a:r>
            <a:r>
              <a:rPr lang="tr-TR" sz="2400" dirty="0" smtClean="0">
                <a:latin typeface="Arabic Typesetting" pitchFamily="66" charset="-78"/>
                <a:cs typeface="Arabic Typesetting" pitchFamily="66" charset="-78"/>
              </a:rPr>
              <a:t>letişim sorunu görülebilir. </a:t>
            </a:r>
            <a:r>
              <a:rPr lang="tr-TR" sz="2400" b="1" dirty="0" smtClean="0">
                <a:latin typeface="Arabic Typesetting" pitchFamily="66" charset="-78"/>
                <a:cs typeface="Arabic Typesetting" pitchFamily="66" charset="-78"/>
              </a:rPr>
              <a:t>Televizyon seyretmek tek yönlü bir iletişim </a:t>
            </a:r>
            <a:r>
              <a:rPr lang="tr-TR" sz="2400" dirty="0" smtClean="0">
                <a:latin typeface="Arabic Typesetting" pitchFamily="66" charset="-78"/>
                <a:cs typeface="Arabic Typesetting" pitchFamily="66" charset="-78"/>
              </a:rPr>
              <a:t>şekli olduğu için çocuğun yaptıkları ve söylediklerine uygun tepkiler veremez. </a:t>
            </a:r>
          </a:p>
          <a:p>
            <a:pPr algn="just">
              <a:lnSpc>
                <a:spcPct val="80000"/>
              </a:lnSpc>
              <a:buFont typeface="Wingdings" pitchFamily="2" charset="2"/>
              <a:buChar char="ü"/>
            </a:pPr>
            <a:r>
              <a:rPr lang="tr-TR" sz="2400" dirty="0" smtClean="0">
                <a:latin typeface="Arabic Typesetting" pitchFamily="66" charset="-78"/>
                <a:cs typeface="Arabic Typesetting" pitchFamily="66" charset="-78"/>
              </a:rPr>
              <a:t>Çocuğun </a:t>
            </a:r>
            <a:r>
              <a:rPr lang="tr-TR" sz="2400" b="1" dirty="0" smtClean="0">
                <a:latin typeface="Arabic Typesetting" pitchFamily="66" charset="-78"/>
                <a:cs typeface="Arabic Typesetting" pitchFamily="66" charset="-78"/>
              </a:rPr>
              <a:t>çevresiyle olan ilişkilerini </a:t>
            </a:r>
            <a:r>
              <a:rPr lang="tr-TR" sz="2400" dirty="0" smtClean="0">
                <a:latin typeface="Arabic Typesetting" pitchFamily="66" charset="-78"/>
                <a:cs typeface="Arabic Typesetting" pitchFamily="66" charset="-78"/>
              </a:rPr>
              <a:t>zayıflatabilir.</a:t>
            </a:r>
          </a:p>
          <a:p>
            <a:pPr algn="just">
              <a:lnSpc>
                <a:spcPct val="80000"/>
              </a:lnSpc>
              <a:buFont typeface="Wingdings" pitchFamily="2" charset="2"/>
              <a:buChar char="ü"/>
            </a:pPr>
            <a:r>
              <a:rPr lang="tr-TR" sz="2400" dirty="0" smtClean="0">
                <a:latin typeface="Arabic Typesetting" pitchFamily="66" charset="-78"/>
                <a:cs typeface="Arabic Typesetting" pitchFamily="66" charset="-78"/>
              </a:rPr>
              <a:t>TV’deki manken ve oyuncuların etkisi altında kalarak kendi vücudundan memnun olmama ve </a:t>
            </a:r>
            <a:r>
              <a:rPr lang="tr-TR" sz="2400" b="1" dirty="0" smtClean="0">
                <a:latin typeface="Arabic Typesetting" pitchFamily="66" charset="-78"/>
                <a:cs typeface="Arabic Typesetting" pitchFamily="66" charset="-78"/>
              </a:rPr>
              <a:t>kendini olduğu gibi kabul etmeme </a:t>
            </a:r>
            <a:r>
              <a:rPr lang="tr-TR" sz="2400" dirty="0" smtClean="0">
                <a:latin typeface="Arabic Typesetting" pitchFamily="66" charset="-78"/>
                <a:cs typeface="Arabic Typesetting" pitchFamily="66" charset="-78"/>
              </a:rPr>
              <a:t>gibi sorunlar yaşanmasına sebep olabilir.</a:t>
            </a:r>
          </a:p>
          <a:p>
            <a:pPr algn="just">
              <a:lnSpc>
                <a:spcPct val="80000"/>
              </a:lnSpc>
              <a:buFont typeface="Wingdings" pitchFamily="2" charset="2"/>
              <a:buChar char="ü"/>
            </a:pPr>
            <a:r>
              <a:rPr lang="tr-TR" sz="2400" dirty="0" smtClean="0">
                <a:latin typeface="Arabic Typesetting" pitchFamily="66" charset="-78"/>
                <a:cs typeface="Arabic Typesetting" pitchFamily="66" charset="-78"/>
              </a:rPr>
              <a:t>Şiddet </a:t>
            </a:r>
            <a:r>
              <a:rPr lang="tr-TR" sz="2400" dirty="0">
                <a:latin typeface="Arabic Typesetting" pitchFamily="66" charset="-78"/>
                <a:cs typeface="Arabic Typesetting" pitchFamily="66" charset="-78"/>
              </a:rPr>
              <a:t>içerikli görüntüleri </a:t>
            </a:r>
            <a:r>
              <a:rPr lang="tr-TR" sz="2400" b="1" dirty="0">
                <a:latin typeface="Arabic Typesetting" pitchFamily="66" charset="-78"/>
                <a:cs typeface="Arabic Typesetting" pitchFamily="66" charset="-78"/>
              </a:rPr>
              <a:t>taklit edebilir </a:t>
            </a:r>
            <a:r>
              <a:rPr lang="tr-TR" sz="2400" dirty="0">
                <a:latin typeface="Arabic Typesetting" pitchFamily="66" charset="-78"/>
                <a:cs typeface="Arabic Typesetting" pitchFamily="66" charset="-78"/>
              </a:rPr>
              <a:t>ve bunun sonucunda çevresine karşı saldırgan davranışlarda bulunabilir. </a:t>
            </a:r>
          </a:p>
          <a:p>
            <a:pPr algn="just">
              <a:lnSpc>
                <a:spcPct val="80000"/>
              </a:lnSpc>
              <a:buFont typeface="Wingdings" pitchFamily="2" charset="2"/>
              <a:buChar char="ü"/>
            </a:pPr>
            <a:r>
              <a:rPr lang="tr-TR" sz="2400" dirty="0">
                <a:latin typeface="Arabic Typesetting" pitchFamily="66" charset="-78"/>
                <a:cs typeface="Arabic Typesetting" pitchFamily="66" charset="-78"/>
              </a:rPr>
              <a:t>Çocukların </a:t>
            </a:r>
            <a:r>
              <a:rPr lang="tr-TR" sz="2400" b="1" dirty="0">
                <a:latin typeface="Arabic Typesetting" pitchFamily="66" charset="-78"/>
                <a:cs typeface="Arabic Typesetting" pitchFamily="66" charset="-78"/>
              </a:rPr>
              <a:t>karşılaştıkları görüntüler </a:t>
            </a:r>
            <a:r>
              <a:rPr lang="tr-TR" sz="2400" dirty="0">
                <a:latin typeface="Arabic Typesetting" pitchFamily="66" charset="-78"/>
                <a:cs typeface="Arabic Typesetting" pitchFamily="66" charset="-78"/>
              </a:rPr>
              <a:t>onlarda kaygı, gerilim, korku, şiddete eğilim ve yalnız kalmak istememe gibi duygusal sıkıntılara yol açabilmektedir. </a:t>
            </a:r>
          </a:p>
          <a:p>
            <a:pPr algn="just">
              <a:lnSpc>
                <a:spcPct val="90000"/>
              </a:lnSpc>
              <a:buFont typeface="Wingdings" pitchFamily="2" charset="2"/>
              <a:buChar char="ü"/>
            </a:pPr>
            <a:r>
              <a:rPr lang="tr-TR" sz="2400" dirty="0" smtClean="0">
                <a:latin typeface="Arabic Typesetting" pitchFamily="66" charset="-78"/>
                <a:cs typeface="Arabic Typesetting" pitchFamily="66" charset="-78"/>
              </a:rPr>
              <a:t>Özellikle aileyle birlikte seyir </a:t>
            </a:r>
            <a:r>
              <a:rPr lang="tr-TR" sz="2400" b="1" dirty="0" smtClean="0">
                <a:latin typeface="Arabic Typesetting" pitchFamily="66" charset="-78"/>
                <a:cs typeface="Arabic Typesetting" pitchFamily="66" charset="-78"/>
              </a:rPr>
              <a:t>sırasında ailenin korku ve kaygıları çocuklara yansır</a:t>
            </a:r>
            <a:r>
              <a:rPr lang="tr-TR" sz="2400" dirty="0" smtClean="0">
                <a:latin typeface="Arabic Typesetting" pitchFamily="66" charset="-78"/>
                <a:cs typeface="Arabic Typesetting" pitchFamily="66" charset="-78"/>
              </a:rPr>
              <a:t>. Bu nedenle çocuklar, soyulmak, bıçaklanmak, vurulmak, savaş ve doğal afetler gibi durumlardan korkabilirler.</a:t>
            </a:r>
            <a:endParaRPr lang="tr-TR" sz="2000" dirty="0" smtClean="0">
              <a:latin typeface="Arabic Typesetting" pitchFamily="66" charset="-78"/>
              <a:cs typeface="Arabic Typesetting" pitchFamily="66" charset="-78"/>
            </a:endParaRPr>
          </a:p>
        </p:txBody>
      </p:sp>
      <p:pic>
        <p:nvPicPr>
          <p:cNvPr id="7172" name="Picture 2" descr="http://globaldyn.ipnstock.com/dyn_images/420/60/8286800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8184" y="620688"/>
            <a:ext cx="816272" cy="62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350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07504" y="908720"/>
            <a:ext cx="8856984" cy="3456384"/>
          </a:xfrm>
        </p:spPr>
        <p:txBody>
          <a:bodyPr>
            <a:normAutofit fontScale="85000" lnSpcReduction="10000"/>
          </a:bodyPr>
          <a:lstStyle/>
          <a:p>
            <a:pPr marL="0" indent="0">
              <a:buNone/>
            </a:pPr>
            <a:r>
              <a:rPr lang="tr-TR" sz="2200" dirty="0">
                <a:solidFill>
                  <a:srgbClr val="C00000"/>
                </a:solidFill>
                <a:latin typeface="Century" pitchFamily="18" charset="0"/>
              </a:rPr>
              <a:t>3.Bilişsel</a:t>
            </a:r>
          </a:p>
          <a:p>
            <a:pPr algn="just" eaLnBrk="1" hangingPunct="1">
              <a:buFont typeface="Wingdings" pitchFamily="2" charset="2"/>
              <a:buChar char="ü"/>
            </a:pPr>
            <a:r>
              <a:rPr lang="tr-TR" dirty="0" smtClean="0">
                <a:latin typeface="Arabic Typesetting" pitchFamily="66" charset="-78"/>
                <a:cs typeface="Arabic Typesetting" pitchFamily="66" charset="-78"/>
              </a:rPr>
              <a:t>Televizyon ve bilgisayar karşısında zaman sınırı olmadan bırakılan çocuklarda, </a:t>
            </a:r>
            <a:r>
              <a:rPr lang="tr-TR" b="1" dirty="0" smtClean="0">
                <a:latin typeface="Arabic Typesetting" pitchFamily="66" charset="-78"/>
                <a:cs typeface="Arabic Typesetting" pitchFamily="66" charset="-78"/>
              </a:rPr>
              <a:t>konuşma, anlamlı jest ve mimikler, heceleme, ses çıkarma ve cümle kurma</a:t>
            </a:r>
            <a:r>
              <a:rPr lang="tr-TR" dirty="0" smtClean="0">
                <a:latin typeface="Arabic Typesetting" pitchFamily="66" charset="-78"/>
                <a:cs typeface="Arabic Typesetting" pitchFamily="66" charset="-78"/>
              </a:rPr>
              <a:t> gibi gerekli olan fonksiyonların gelişiminde gecikmeler veya yetersizlikler görülebilmektedir. </a:t>
            </a:r>
          </a:p>
          <a:p>
            <a:pPr algn="just">
              <a:lnSpc>
                <a:spcPct val="80000"/>
              </a:lnSpc>
              <a:buFont typeface="Wingdings" pitchFamily="2" charset="2"/>
              <a:buChar char="ü"/>
            </a:pPr>
            <a:r>
              <a:rPr lang="tr-TR" b="1" dirty="0">
                <a:latin typeface="Arabic Typesetting" pitchFamily="66" charset="-78"/>
                <a:cs typeface="Arabic Typesetting" pitchFamily="66" charset="-78"/>
              </a:rPr>
              <a:t>Düşünmeyi, hayal gücünü ve problem çözme becerile</a:t>
            </a:r>
            <a:r>
              <a:rPr lang="tr-TR" dirty="0">
                <a:latin typeface="Arabic Typesetting" pitchFamily="66" charset="-78"/>
                <a:cs typeface="Arabic Typesetting" pitchFamily="66" charset="-78"/>
              </a:rPr>
              <a:t>rini olumsuz etkileyebilir.</a:t>
            </a:r>
          </a:p>
          <a:p>
            <a:pPr algn="just">
              <a:lnSpc>
                <a:spcPct val="80000"/>
              </a:lnSpc>
              <a:buFont typeface="Wingdings" pitchFamily="2" charset="2"/>
              <a:buChar char="ü"/>
            </a:pPr>
            <a:r>
              <a:rPr lang="tr-TR" dirty="0">
                <a:latin typeface="Arabic Typesetting" pitchFamily="66" charset="-78"/>
                <a:cs typeface="Arabic Typesetting" pitchFamily="66" charset="-78"/>
              </a:rPr>
              <a:t>Televizyondaki görüntülerin ekrandan geçme sürelerinin kısa olmasından dolayı çocuk TV izlerken dikkatini belirli bir görüntünün üzerinde kısa süreli odakladığı için farklı etkinliklerde </a:t>
            </a:r>
            <a:r>
              <a:rPr lang="tr-TR" b="1" dirty="0">
                <a:latin typeface="Arabic Typesetting" pitchFamily="66" charset="-78"/>
                <a:cs typeface="Arabic Typesetting" pitchFamily="66" charset="-78"/>
              </a:rPr>
              <a:t>dikkatini uzun süreli olarak yoğunlaştırma </a:t>
            </a:r>
            <a:r>
              <a:rPr lang="tr-TR" dirty="0">
                <a:latin typeface="Arabic Typesetting" pitchFamily="66" charset="-78"/>
                <a:cs typeface="Arabic Typesetting" pitchFamily="66" charset="-78"/>
              </a:rPr>
              <a:t>konusunda zorlanabilir</a:t>
            </a:r>
            <a:r>
              <a:rPr lang="tr-TR" dirty="0" smtClean="0">
                <a:latin typeface="Arabic Typesetting" pitchFamily="66" charset="-78"/>
                <a:cs typeface="Arabic Typesetting" pitchFamily="66" charset="-78"/>
              </a:rPr>
              <a:t>. Motivasyon </a:t>
            </a:r>
            <a:r>
              <a:rPr lang="tr-TR" dirty="0">
                <a:latin typeface="Arabic Typesetting" pitchFamily="66" charset="-78"/>
                <a:cs typeface="Arabic Typesetting" pitchFamily="66" charset="-78"/>
              </a:rPr>
              <a:t>eksikliği gibi sorunlara neden olabilir</a:t>
            </a:r>
            <a:r>
              <a:rPr lang="tr-TR" dirty="0" smtClean="0">
                <a:latin typeface="Arabic Typesetting" pitchFamily="66" charset="-78"/>
                <a:cs typeface="Arabic Typesetting" pitchFamily="66" charset="-78"/>
              </a:rPr>
              <a:t>.</a:t>
            </a:r>
            <a:endParaRPr lang="tr-TR" sz="2700" dirty="0" smtClean="0">
              <a:latin typeface="Comic Sans MS" pitchFamily="66" charset="0"/>
            </a:endParaRPr>
          </a:p>
          <a:p>
            <a:pPr eaLnBrk="1" hangingPunct="1"/>
            <a:endParaRPr lang="tr-TR" sz="2700" dirty="0" smtClean="0">
              <a:latin typeface="Comic Sans MS" pitchFamily="66" charset="0"/>
            </a:endParaRPr>
          </a:p>
          <a:p>
            <a:pPr eaLnBrk="1" hangingPunct="1"/>
            <a:endParaRPr lang="tr-TR" sz="2700" dirty="0" smtClean="0">
              <a:latin typeface="Comic Sans MS" pitchFamily="66" charset="0"/>
            </a:endParaRPr>
          </a:p>
          <a:p>
            <a:pPr eaLnBrk="1" hangingPunct="1"/>
            <a:endParaRPr lang="tr-TR" sz="2700" dirty="0" smtClean="0">
              <a:latin typeface="Comic Sans MS" pitchFamily="66" charset="0"/>
            </a:endParaRPr>
          </a:p>
          <a:p>
            <a:pPr eaLnBrk="1" hangingPunct="1"/>
            <a:endParaRPr lang="tr-TR" sz="2400" dirty="0" smtClean="0">
              <a:latin typeface="Comic Sans MS" pitchFamily="66" charset="0"/>
            </a:endParaRPr>
          </a:p>
          <a:p>
            <a:pPr eaLnBrk="1" hangingPunct="1"/>
            <a:endParaRPr lang="tr-TR" sz="2400" dirty="0" smtClean="0">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65104"/>
            <a:ext cx="3505200"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4663"/>
            <a:ext cx="5048250"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390054"/>
            <a:ext cx="3256941" cy="184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094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5292725" y="333375"/>
            <a:ext cx="3851275" cy="2374900"/>
          </a:xfrm>
        </p:spPr>
        <p:txBody>
          <a:bodyPr anchor="b"/>
          <a:lstStyle/>
          <a:p>
            <a:r>
              <a:rPr lang="tr-TR" sz="3200" smtClean="0"/>
              <a:t>TELEVİZYONU NASIL FAYDALI KULLANABİLİRİZ?</a:t>
            </a:r>
          </a:p>
        </p:txBody>
      </p:sp>
      <p:sp>
        <p:nvSpPr>
          <p:cNvPr id="3" name="2 Metin Yer Tutucusu"/>
          <p:cNvSpPr>
            <a:spLocks noGrp="1"/>
          </p:cNvSpPr>
          <p:nvPr>
            <p:ph type="body" idx="4294967295"/>
          </p:nvPr>
        </p:nvSpPr>
        <p:spPr>
          <a:xfrm>
            <a:off x="5580063" y="2636838"/>
            <a:ext cx="3095625" cy="3455987"/>
          </a:xfrm>
        </p:spPr>
        <p:txBody>
          <a:bodyPr/>
          <a:lstStyle/>
          <a:p>
            <a:pPr marL="7938" indent="0">
              <a:lnSpc>
                <a:spcPct val="90000"/>
              </a:lnSpc>
              <a:buFont typeface="Monotype Sorts" pitchFamily="2" charset="2"/>
              <a:buNone/>
            </a:pPr>
            <a:endParaRPr lang="tr-TR" smtClean="0"/>
          </a:p>
          <a:p>
            <a:pPr marL="7938" indent="0">
              <a:lnSpc>
                <a:spcPct val="90000"/>
              </a:lnSpc>
              <a:buFont typeface="Monotype Sorts" pitchFamily="2" charset="2"/>
              <a:buNone/>
            </a:pPr>
            <a:endParaRPr lang="tr-TR" smtClean="0"/>
          </a:p>
          <a:p>
            <a:pPr marL="7938" indent="0">
              <a:lnSpc>
                <a:spcPct val="90000"/>
              </a:lnSpc>
              <a:buFont typeface="Monotype Sorts" pitchFamily="2" charset="2"/>
              <a:buNone/>
            </a:pPr>
            <a:endParaRPr lang="tr-TR" smtClean="0"/>
          </a:p>
          <a:p>
            <a:pPr marL="7938" indent="0">
              <a:lnSpc>
                <a:spcPct val="90000"/>
              </a:lnSpc>
              <a:buFont typeface="Monotype Sorts" pitchFamily="2" charset="2"/>
              <a:buNone/>
            </a:pPr>
            <a:r>
              <a:rPr lang="tr-TR" sz="3600" smtClean="0"/>
              <a:t>Akıllı işaretlere uyarak…</a:t>
            </a:r>
          </a:p>
        </p:txBody>
      </p:sp>
      <p:pic>
        <p:nvPicPr>
          <p:cNvPr id="5" name="Picture 4" descr="al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000125"/>
            <a:ext cx="5286375" cy="5645150"/>
          </a:xfrm>
        </p:spPr>
      </p:pic>
    </p:spTree>
    <p:extLst>
      <p:ext uri="{BB962C8B-B14F-4D97-AF65-F5344CB8AC3E}">
        <p14:creationId xmlns:p14="http://schemas.microsoft.com/office/powerpoint/2010/main" val="1935594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5"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heckerboard(down)">
                                      <p:cBhvr>
                                        <p:cTn id="11" dur="2000"/>
                                        <p:tgtEl>
                                          <p:spTgt spid="3">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7504" y="476672"/>
            <a:ext cx="8928992" cy="924712"/>
          </a:xfrm>
        </p:spPr>
        <p:txBody>
          <a:bodyPr/>
          <a:lstStyle/>
          <a:p>
            <a:pPr algn="ctr" eaLnBrk="1" hangingPunct="1"/>
            <a:r>
              <a:rPr lang="tr-TR" sz="2400" b="1" dirty="0" smtClean="0">
                <a:solidFill>
                  <a:srgbClr val="C00000"/>
                </a:solidFill>
                <a:latin typeface="Californian FB" pitchFamily="18" charset="0"/>
              </a:rPr>
              <a:t>TV ve BİLGİSAYARIN OLUMSUZ ETKİLERİNİ AZALTMAK İÇİN ÖNERİLER</a:t>
            </a:r>
          </a:p>
        </p:txBody>
      </p:sp>
      <p:sp>
        <p:nvSpPr>
          <p:cNvPr id="19459" name="Rectangle 3"/>
          <p:cNvSpPr>
            <a:spLocks noGrp="1" noChangeArrowheads="1"/>
          </p:cNvSpPr>
          <p:nvPr>
            <p:ph type="body" idx="1"/>
          </p:nvPr>
        </p:nvSpPr>
        <p:spPr>
          <a:xfrm>
            <a:off x="68602" y="1484784"/>
            <a:ext cx="8967894" cy="3456384"/>
          </a:xfrm>
        </p:spPr>
        <p:txBody>
          <a:bodyPr>
            <a:noAutofit/>
          </a:bodyPr>
          <a:lstStyle/>
          <a:p>
            <a:pPr algn="just" eaLnBrk="1" hangingPunct="1"/>
            <a:r>
              <a:rPr lang="tr-TR" sz="2400" b="1" dirty="0" smtClean="0">
                <a:latin typeface="Arabic Typesetting" pitchFamily="66" charset="-78"/>
                <a:cs typeface="Arabic Typesetting" pitchFamily="66" charset="-78"/>
              </a:rPr>
              <a:t>Yaşına ve düzeyine uygun </a:t>
            </a:r>
            <a:r>
              <a:rPr lang="tr-TR" sz="2400" dirty="0" smtClean="0">
                <a:latin typeface="Arabic Typesetting" pitchFamily="66" charset="-78"/>
                <a:cs typeface="Arabic Typesetting" pitchFamily="66" charset="-78"/>
              </a:rPr>
              <a:t>programlar ve bilgisayar oyunları seçilmelidir. </a:t>
            </a:r>
          </a:p>
          <a:p>
            <a:pPr algn="just" eaLnBrk="1" hangingPunct="1"/>
            <a:r>
              <a:rPr lang="tr-TR" sz="2400" b="1" dirty="0" smtClean="0">
                <a:latin typeface="Arabic Typesetting" pitchFamily="66" charset="-78"/>
                <a:cs typeface="Arabic Typesetting" pitchFamily="66" charset="-78"/>
              </a:rPr>
              <a:t>Anne-baba veya bir başkasıyla beraber TV izlenmeli </a:t>
            </a:r>
            <a:r>
              <a:rPr lang="tr-TR" sz="2400" dirty="0" smtClean="0">
                <a:latin typeface="Arabic Typesetting" pitchFamily="66" charset="-78"/>
                <a:cs typeface="Arabic Typesetting" pitchFamily="66" charset="-78"/>
              </a:rPr>
              <a:t>ve izlenen olaylarla ilgili konuşulmalı ve tartışılmalıdır.  Çocuğun sorduğu sorulara cevap vermelidir.</a:t>
            </a:r>
          </a:p>
          <a:p>
            <a:pPr algn="just"/>
            <a:r>
              <a:rPr lang="tr-TR" sz="2400" dirty="0" smtClean="0">
                <a:latin typeface="Arabic Typesetting" pitchFamily="66" charset="-78"/>
                <a:cs typeface="Arabic Typesetting" pitchFamily="66" charset="-78"/>
              </a:rPr>
              <a:t>TV seyrederken </a:t>
            </a:r>
            <a:r>
              <a:rPr lang="tr-TR" sz="2400" b="1" dirty="0" smtClean="0">
                <a:latin typeface="Arabic Typesetting" pitchFamily="66" charset="-78"/>
                <a:cs typeface="Arabic Typesetting" pitchFamily="66" charset="-78"/>
              </a:rPr>
              <a:t>ışık açık </a:t>
            </a:r>
            <a:r>
              <a:rPr lang="tr-TR" sz="2400" dirty="0" smtClean="0">
                <a:latin typeface="Arabic Typesetting" pitchFamily="66" charset="-78"/>
                <a:cs typeface="Arabic Typesetting" pitchFamily="66" charset="-78"/>
              </a:rPr>
              <a:t>olmalıdır. </a:t>
            </a:r>
            <a:r>
              <a:rPr lang="tr-TR" sz="2400" dirty="0">
                <a:latin typeface="Arabic Typesetting" pitchFamily="66" charset="-78"/>
                <a:cs typeface="Arabic Typesetting" pitchFamily="66" charset="-78"/>
              </a:rPr>
              <a:t>Ortalama TV’den 2 metre mesafe uzaklıktan seyredilmelidir</a:t>
            </a:r>
            <a:endParaRPr lang="tr-TR" sz="2400" dirty="0" smtClean="0">
              <a:latin typeface="Arabic Typesetting" pitchFamily="66" charset="-78"/>
              <a:cs typeface="Arabic Typesetting" pitchFamily="66" charset="-78"/>
            </a:endParaRPr>
          </a:p>
          <a:p>
            <a:pPr algn="just"/>
            <a:r>
              <a:rPr lang="tr-TR" sz="2400" b="1" dirty="0">
                <a:latin typeface="Arabic Typesetting" pitchFamily="66" charset="-78"/>
                <a:cs typeface="Arabic Typesetting" pitchFamily="66" charset="-78"/>
              </a:rPr>
              <a:t>Yemek yerken TV kapalı olmalıdır</a:t>
            </a:r>
            <a:r>
              <a:rPr lang="tr-TR" sz="2400" dirty="0">
                <a:latin typeface="Arabic Typesetting" pitchFamily="66" charset="-78"/>
                <a:cs typeface="Arabic Typesetting" pitchFamily="66" charset="-78"/>
              </a:rPr>
              <a:t>. Yemek ortamında aile bireylerinin birbiriyle iletişim içinde olması daha sağlıklıdır</a:t>
            </a:r>
            <a:r>
              <a:rPr lang="tr-TR" sz="2400" dirty="0" smtClean="0">
                <a:latin typeface="Arabic Typesetting" pitchFamily="66" charset="-78"/>
                <a:cs typeface="Arabic Typesetting" pitchFamily="66" charset="-78"/>
              </a:rPr>
              <a:t>.</a:t>
            </a:r>
            <a:endParaRPr lang="tr-TR" sz="2400" dirty="0">
              <a:latin typeface="Arabic Typesetting" pitchFamily="66" charset="-78"/>
              <a:cs typeface="Arabic Typesetting" pitchFamily="66" charset="-78"/>
            </a:endParaRPr>
          </a:p>
          <a:p>
            <a:pPr algn="just"/>
            <a:r>
              <a:rPr lang="tr-TR" sz="2400" dirty="0" smtClean="0">
                <a:latin typeface="Arabic Typesetting" pitchFamily="66" charset="-78"/>
                <a:cs typeface="Arabic Typesetting" pitchFamily="66" charset="-78"/>
              </a:rPr>
              <a:t>Haftalık </a:t>
            </a:r>
            <a:r>
              <a:rPr lang="tr-TR" sz="2400" dirty="0">
                <a:latin typeface="Arabic Typesetting" pitchFamily="66" charset="-78"/>
                <a:cs typeface="Arabic Typesetting" pitchFamily="66" charset="-78"/>
              </a:rPr>
              <a:t>program listesi yapılabilir: Evdeki bütün bireylerin hangi TV programlarını, hangi günlerde ve hangi saatlerde izlediklerini tespit etmek gerekir</a:t>
            </a:r>
            <a:r>
              <a:rPr lang="tr-TR" sz="2400" dirty="0" smtClean="0">
                <a:latin typeface="Arabic Typesetting" pitchFamily="66" charset="-78"/>
                <a:cs typeface="Arabic Typesetting" pitchFamily="66" charset="-78"/>
              </a:rPr>
              <a:t>.</a:t>
            </a:r>
            <a:endParaRPr lang="tr-TR" sz="24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012042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1006</TotalTime>
  <Words>1392</Words>
  <Application>Microsoft Office PowerPoint</Application>
  <PresentationFormat>Ekran Gösterisi (4:3)</PresentationFormat>
  <Paragraphs>167</Paragraphs>
  <Slides>38</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38</vt:i4>
      </vt:variant>
    </vt:vector>
  </HeadingPairs>
  <TitlesOfParts>
    <vt:vector size="51" baseType="lpstr">
      <vt:lpstr>Angsana New</vt:lpstr>
      <vt:lpstr>Arabic Typesetting</vt:lpstr>
      <vt:lpstr>Bodoni MT Black</vt:lpstr>
      <vt:lpstr>Calibri</vt:lpstr>
      <vt:lpstr>Californian FB</vt:lpstr>
      <vt:lpstr>Century</vt:lpstr>
      <vt:lpstr>Comic Sans MS</vt:lpstr>
      <vt:lpstr>Constantia</vt:lpstr>
      <vt:lpstr>Courier New</vt:lpstr>
      <vt:lpstr>Monotype Sorts</vt:lpstr>
      <vt:lpstr>Wingdings</vt:lpstr>
      <vt:lpstr>Wingdings 2</vt:lpstr>
      <vt:lpstr>Akış</vt:lpstr>
      <vt:lpstr> TELEVİZYON VE İNTERNETİN ETKİLERİ VE BOŞ ZAMAN DEĞERLENDİRME</vt:lpstr>
      <vt:lpstr>PowerPoint Sunusu</vt:lpstr>
      <vt:lpstr>EKRAN BAĞIMLILIĞI</vt:lpstr>
      <vt:lpstr>TV ve İNTERNETİN OLUMLU  ETKİLERİ</vt:lpstr>
      <vt:lpstr>TV ve BİLGİSAYARIN OLUMSUZ ETKİLERİ</vt:lpstr>
      <vt:lpstr>TV ve BİLGİSAYARIN OLUMSUZ ETKİLERİ</vt:lpstr>
      <vt:lpstr>PowerPoint Sunusu</vt:lpstr>
      <vt:lpstr>TELEVİZYONU NASIL FAYDALI KULLANABİLİRİZ?</vt:lpstr>
      <vt:lpstr>TV ve BİLGİSAYARIN OLUMSUZ ETKİLERİNİ AZALTMAK İÇİN ÖNERİLER</vt:lpstr>
      <vt:lpstr>İnternet</vt:lpstr>
      <vt:lpstr>TV ve BİLGİSAYARIN OLUMSUZ ETKİLERİNİ AZALTMAK İÇİN ÖNERİLER</vt:lpstr>
      <vt:lpstr>PowerPoint Sunusu</vt:lpstr>
      <vt:lpstr>PowerPoint Sunusu</vt:lpstr>
      <vt:lpstr>PowerPoint Sunusu</vt:lpstr>
      <vt:lpstr>PowerPoint Sunusu</vt:lpstr>
      <vt:lpstr>OYUNDAN ÖNCE: </vt:lpstr>
      <vt:lpstr>OYUN SÜRESİNCE: </vt:lpstr>
      <vt:lpstr>BUNLARA DİKKAT!</vt:lpstr>
      <vt:lpstr>PowerPoint Sunusu</vt:lpstr>
      <vt:lpstr>OYUNCAK SEÇERKEN;</vt:lpstr>
      <vt:lpstr>ÇOCUKLARLA-ANNE BABALAR EVDE NELER YAPABİLİRLER?</vt:lpstr>
      <vt:lpstr>Basit Oyunlar</vt:lpstr>
      <vt:lpstr>PowerPoint Sunusu</vt:lpstr>
      <vt:lpstr>PowerPoint Sunusu</vt:lpstr>
      <vt:lpstr>PowerPoint Sunusu</vt:lpstr>
      <vt:lpstr>Bozuk Para Oyunu</vt:lpstr>
      <vt:lpstr>AKIL OYUNLARI</vt:lpstr>
      <vt:lpstr>Kapla </vt:lpstr>
      <vt:lpstr>PowerPoint Sunusu</vt:lpstr>
      <vt:lpstr>Katamino </vt:lpstr>
      <vt:lpstr>PowerPoint Sunusu</vt:lpstr>
      <vt:lpstr>Pattern (Desen) Oyunu</vt:lpstr>
      <vt:lpstr>PowerPoint Sunusu</vt:lpstr>
      <vt:lpstr>Colorful </vt:lpstr>
      <vt:lpstr>PowerPoint Sunusu</vt:lpstr>
      <vt:lpstr>PowerPoint Sunusu</vt:lpstr>
      <vt:lpstr>Small Engineer (Küçük Mühendis)</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OTURUM</dc:title>
  <dc:creator>melek</dc:creator>
  <cp:lastModifiedBy>User</cp:lastModifiedBy>
  <cp:revision>67</cp:revision>
  <dcterms:created xsi:type="dcterms:W3CDTF">2015-03-17T18:40:52Z</dcterms:created>
  <dcterms:modified xsi:type="dcterms:W3CDTF">2019-11-07T08:16:13Z</dcterms:modified>
</cp:coreProperties>
</file>