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91" r:id="rId4"/>
    <p:sldId id="258" r:id="rId5"/>
    <p:sldId id="264" r:id="rId6"/>
    <p:sldId id="266" r:id="rId7"/>
    <p:sldId id="259" r:id="rId8"/>
    <p:sldId id="267" r:id="rId9"/>
    <p:sldId id="268" r:id="rId10"/>
    <p:sldId id="269" r:id="rId11"/>
    <p:sldId id="292" r:id="rId12"/>
    <p:sldId id="277" r:id="rId13"/>
    <p:sldId id="272" r:id="rId14"/>
    <p:sldId id="274" r:id="rId15"/>
    <p:sldId id="275" r:id="rId16"/>
    <p:sldId id="276" r:id="rId17"/>
    <p:sldId id="278" r:id="rId18"/>
    <p:sldId id="282" r:id="rId19"/>
    <p:sldId id="284" r:id="rId20"/>
    <p:sldId id="283" r:id="rId21"/>
    <p:sldId id="285" r:id="rId22"/>
    <p:sldId id="279" r:id="rId23"/>
    <p:sldId id="286" r:id="rId24"/>
    <p:sldId id="280" r:id="rId25"/>
    <p:sldId id="287" r:id="rId26"/>
    <p:sldId id="288" r:id="rId27"/>
    <p:sldId id="281" r:id="rId28"/>
    <p:sldId id="289" r:id="rId29"/>
    <p:sldId id="290" r:id="rId30"/>
    <p:sldId id="270" r:id="rId31"/>
    <p:sldId id="271"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5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9A9827-896F-4068-B32A-C5799D5B8B8D}" type="datetimeFigureOut">
              <a:rPr lang="tr-TR" smtClean="0"/>
              <a:pPr/>
              <a:t>16.01.2017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172EB0-8544-4C45-BEA6-CF76CC615969}"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56C308E4-6903-4F69-AB2C-AC7A93C28552}" type="datetime1">
              <a:rPr lang="tr-TR" smtClean="0"/>
              <a:pPr/>
              <a:t>16.01.2017</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6C6980BB-4325-44E3-B52E-202284AB0BA0}" type="datetime1">
              <a:rPr lang="tr-TR" smtClean="0"/>
              <a:pPr/>
              <a:t>16.01.2017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3AF77A86-83CF-48B3-A8C5-7ABF5ABC1712}" type="datetime1">
              <a:rPr lang="tr-TR" smtClean="0"/>
              <a:pPr/>
              <a:t>16.01.2017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319F1500-65DE-43F2-993F-F150B7CB6CB4}" type="datetime1">
              <a:rPr lang="tr-TR" smtClean="0"/>
              <a:pPr/>
              <a:t>16.01.2017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01B6359D-FFBD-4184-B600-E5589BF4A87B}" type="datetime1">
              <a:rPr lang="tr-TR" smtClean="0"/>
              <a:pPr/>
              <a:t>16.01.2017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95680E62-E790-4112-841B-5B35977D841C}" type="datetime1">
              <a:rPr lang="tr-TR" smtClean="0"/>
              <a:pPr/>
              <a:t>16.01.2017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922616D-6FF1-4343-962F-73A82561B524}" type="datetime1">
              <a:rPr lang="tr-TR" smtClean="0"/>
              <a:pPr/>
              <a:t>16.01.2017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8EAADE42-32DC-45E2-A5A3-CC1CA5F28A48}" type="datetime1">
              <a:rPr lang="tr-TR" smtClean="0"/>
              <a:pPr/>
              <a:t>16.01.2017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C0232-AD4A-4A75-9357-399349A908D2}" type="datetime1">
              <a:rPr lang="tr-TR" smtClean="0"/>
              <a:pPr/>
              <a:t>16.01.2017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28A7C0EF-6AC0-4F41-810A-474C410116E8}" type="datetime1">
              <a:rPr lang="tr-TR" smtClean="0"/>
              <a:pPr/>
              <a:t>16.01.2017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76123B95-A01B-42BD-931B-D2A5466A946E}" type="datetime1">
              <a:rPr lang="tr-TR" smtClean="0"/>
              <a:pPr/>
              <a:t>16.01.2017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2C004B-DC3A-4C7D-B21F-BA8E9D6D5819}" type="datetime1">
              <a:rPr lang="tr-TR" smtClean="0"/>
              <a:pPr/>
              <a:t>16.01.2017</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images.google.com.tr/imgres?imgurl=http://turkish.tebyan.net/SitesClass/templates/images/turkish/817_saymatahtasi.jpg&amp;imgrefurl=http://turkish.tebyan.net/Sites/default.php?id=4937&amp;part=129&amp;nameprj=turkish&amp;h=295&amp;w=531&amp;sz=29&amp;hl=tr&amp;start=15&amp;sig2=yDhUfghRmk_Xa6NypEVuLw&amp;tbnid=evD0l67uju6vZM:&amp;tbnh=73&amp;tbnw=132&amp;ei=AwIzR_OQN5O8wgGe_omrDA&amp;prev=/images?q=anne+babay%C4%B1+taklit+etme&amp;gbv=2&amp;svnum=10&amp;hl=tr&amp;sa=G" TargetMode="External"/><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images.google.com.tr/imgres?imgurl=http://www.yaman.com.tr/images/bulmaca.jpg&amp;imgrefurl=http://www.yaman.com.tr/hakkinda.htm&amp;h=240&amp;w=300&amp;sz=17&amp;hl=tr&amp;start=13&amp;sig2=QjwMZVr6zCJOTaWE2n_xeA&amp;tbnid=9Brm-VOJzqGOyM:&amp;tbnh=93&amp;tbnw=116&amp;ei=nwAzR4ixEoSmxAGB9ui4DA&amp;prev=/images?q=bulmaca&amp;gbv=2&amp;svnum=10&amp;hl=tr&amp;sa=G" TargetMode="External"/><Relationship Id="rId1" Type="http://schemas.openxmlformats.org/officeDocument/2006/relationships/slideLayout" Target="../slideLayouts/slideLayout2.xml"/><Relationship Id="rId6" Type="http://schemas.openxmlformats.org/officeDocument/2006/relationships/hyperlink" Target="http://images.google.com.tr/imgres?imgurl=http://shop.gelecek.com.tr/oyun/1/images/tuxpaint.png&amp;imgrefurl=http://shop.gelecek.com.tr/oyun/1/OYUNLAR.html&amp;h=393&amp;w=500&amp;sz=25&amp;hl=tr&amp;start=14&amp;sig2=RmAg5pByZb7ipx4CVoeQjg&amp;tbnid=ZXYlLfSg3L1pRM:&amp;tbnh=102&amp;tbnw=130&amp;ei=SAEzR7i3OIKMxAGFzsm2DA&amp;prev=/images?q=resim+boyama&amp;gbv=2&amp;svnum=10&amp;hl=tr&amp;sa=G" TargetMode="External"/><Relationship Id="rId5" Type="http://schemas.openxmlformats.org/officeDocument/2006/relationships/image" Target="../media/image11.jpeg"/><Relationship Id="rId4" Type="http://schemas.openxmlformats.org/officeDocument/2006/relationships/hyperlink" Target="http://images.google.com.tr/imgres?imgurl=http://www.anneyiz.biz/print/bilmece/bulmaca.gif&amp;imgrefurl=http://www.anneyiz.biz/print/&amp;h=818&amp;w=645&amp;sz=43&amp;hl=tr&amp;start=3&amp;sig2=tk5M_fcgF88jB9MEcr_xIQ&amp;tbnid=3Yocki7_TvmgHM:&amp;tbnh=144&amp;tbnw=114&amp;ei=nwAzR4ixEoSmxAGB9ui4DA&amp;prev=/images?q=bulmaca&amp;gbv=2&amp;svnum=10&amp;hl=tr&amp;sa=G" TargetMode="External"/><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1412776"/>
            <a:ext cx="8208912" cy="1296144"/>
          </a:xfrm>
        </p:spPr>
        <p:txBody>
          <a:bodyPr>
            <a:noAutofit/>
          </a:bodyPr>
          <a:lstStyle/>
          <a:p>
            <a:pPr algn="ctr"/>
            <a:r>
              <a:rPr lang="tr-TR" sz="3600" b="1" dirty="0" smtClean="0"/>
              <a:t>ÇOCUKLA NİTELİKLİ ZAMAN GEÇİRMEK &amp; OYUN</a:t>
            </a:r>
            <a:endParaRPr lang="tr-TR" sz="3600" b="1" dirty="0"/>
          </a:p>
        </p:txBody>
      </p:sp>
      <p:pic>
        <p:nvPicPr>
          <p:cNvPr id="11266" name="Picture 2" descr="C:\Users\Lenovo\Desktop\cocukla-oyun.jpg"/>
          <p:cNvPicPr>
            <a:picLocks noChangeAspect="1" noChangeArrowheads="1"/>
          </p:cNvPicPr>
          <p:nvPr/>
        </p:nvPicPr>
        <p:blipFill>
          <a:blip r:embed="rId2" cstate="print"/>
          <a:srcRect/>
          <a:stretch>
            <a:fillRect/>
          </a:stretch>
        </p:blipFill>
        <p:spPr bwMode="auto">
          <a:xfrm>
            <a:off x="1763688" y="2987043"/>
            <a:ext cx="5760640" cy="3651011"/>
          </a:xfrm>
          <a:prstGeom prst="rect">
            <a:avLst/>
          </a:prstGeom>
          <a:noFill/>
        </p:spPr>
      </p:pic>
      <p:sp>
        <p:nvSpPr>
          <p:cNvPr id="4" name="3 Slayt Numarası Yer Tutucusu"/>
          <p:cNvSpPr>
            <a:spLocks noGrp="1"/>
          </p:cNvSpPr>
          <p:nvPr>
            <p:ph type="sldNum" sz="quarter" idx="12"/>
          </p:nvPr>
        </p:nvSpPr>
        <p:spPr/>
        <p:txBody>
          <a:bodyPr/>
          <a:lstStyle/>
          <a:p>
            <a:fld id="{F302176B-0E47-46AC-8F43-DAB4B8A37D06}" type="slidenum">
              <a:rPr lang="tr-TR" smtClean="0"/>
              <a:pPr/>
              <a:t>1</a:t>
            </a:fld>
            <a:endParaRPr lang="tr-TR"/>
          </a:p>
        </p:txBody>
      </p:sp>
    </p:spTree>
    <p:extLst>
      <p:ext uri="{BB962C8B-B14F-4D97-AF65-F5344CB8AC3E}">
        <p14:creationId xmlns="" xmlns:p14="http://schemas.microsoft.com/office/powerpoint/2010/main" val="347126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i="1" dirty="0"/>
              <a:t>OYUNCAK SEÇERKEN</a:t>
            </a:r>
            <a:r>
              <a:rPr lang="tr-TR" b="1" i="1" dirty="0" smtClean="0"/>
              <a:t>;</a:t>
            </a:r>
            <a:endParaRPr lang="tr-TR" dirty="0"/>
          </a:p>
        </p:txBody>
      </p:sp>
      <p:sp>
        <p:nvSpPr>
          <p:cNvPr id="3" name="İçerik Yer Tutucusu 2"/>
          <p:cNvSpPr>
            <a:spLocks noGrp="1"/>
          </p:cNvSpPr>
          <p:nvPr>
            <p:ph idx="1"/>
          </p:nvPr>
        </p:nvSpPr>
        <p:spPr>
          <a:xfrm>
            <a:off x="457200" y="1935480"/>
            <a:ext cx="4402832" cy="4661872"/>
          </a:xfrm>
        </p:spPr>
        <p:txBody>
          <a:bodyPr>
            <a:normAutofit/>
          </a:bodyPr>
          <a:lstStyle/>
          <a:p>
            <a:pPr lvl="0"/>
            <a:r>
              <a:rPr lang="tr-TR" dirty="0" smtClean="0"/>
              <a:t>3-6’da kurallı </a:t>
            </a:r>
            <a:r>
              <a:rPr lang="tr-TR" dirty="0"/>
              <a:t>oyunlar oynayabildiğinden </a:t>
            </a:r>
            <a:r>
              <a:rPr lang="tr-TR" dirty="0">
                <a:solidFill>
                  <a:srgbClr val="C00000"/>
                </a:solidFill>
              </a:rPr>
              <a:t>kurallı oyunlara</a:t>
            </a:r>
            <a:r>
              <a:rPr lang="tr-TR" dirty="0"/>
              <a:t> ağırlık verilebilir.</a:t>
            </a:r>
          </a:p>
          <a:p>
            <a:pPr lvl="0"/>
            <a:r>
              <a:rPr lang="tr-TR" dirty="0"/>
              <a:t>Tabanca şiddeti körüklediği için pek tercih edilmemelidir. </a:t>
            </a:r>
          </a:p>
          <a:p>
            <a:pPr lvl="0"/>
            <a:r>
              <a:rPr lang="tr-TR" dirty="0">
                <a:solidFill>
                  <a:srgbClr val="C00000"/>
                </a:solidFill>
              </a:rPr>
              <a:t>Atık malzemeleri </a:t>
            </a:r>
            <a:r>
              <a:rPr lang="tr-TR" dirty="0"/>
              <a:t>kullanarak yeni oyuncaklar üretme denenebilir.</a:t>
            </a:r>
          </a:p>
          <a:p>
            <a:endParaRPr lang="tr-TR"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72066" y="2062096"/>
            <a:ext cx="3943520" cy="42472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4 Slayt Numarası Yer Tutucusu"/>
          <p:cNvSpPr>
            <a:spLocks noGrp="1"/>
          </p:cNvSpPr>
          <p:nvPr>
            <p:ph type="sldNum" sz="quarter" idx="12"/>
          </p:nvPr>
        </p:nvSpPr>
        <p:spPr/>
        <p:txBody>
          <a:bodyPr/>
          <a:lstStyle/>
          <a:p>
            <a:fld id="{F302176B-0E47-46AC-8F43-DAB4B8A37D06}" type="slidenum">
              <a:rPr lang="tr-TR" smtClean="0"/>
              <a:pPr/>
              <a:t>10</a:t>
            </a:fld>
            <a:endParaRPr lang="tr-TR"/>
          </a:p>
        </p:txBody>
      </p:sp>
    </p:spTree>
    <p:extLst>
      <p:ext uri="{BB962C8B-B14F-4D97-AF65-F5344CB8AC3E}">
        <p14:creationId xmlns="" xmlns:p14="http://schemas.microsoft.com/office/powerpoint/2010/main" val="153324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87338" y="533400"/>
            <a:ext cx="8856662" cy="1143000"/>
          </a:xfrm>
        </p:spPr>
        <p:txBody>
          <a:bodyPr/>
          <a:lstStyle/>
          <a:p>
            <a:pPr algn="ctr" eaLnBrk="1" hangingPunct="1"/>
            <a:r>
              <a:rPr lang="tr-TR" sz="2600" b="1" dirty="0" smtClean="0">
                <a:solidFill>
                  <a:schemeClr val="accent2"/>
                </a:solidFill>
              </a:rPr>
              <a:t>ÇOCUKLARLA-ANNE BABALAR EVDE NELER YAPABİLİRLER</a:t>
            </a:r>
            <a:r>
              <a:rPr lang="tr-TR" sz="3400" b="1" dirty="0" smtClean="0">
                <a:solidFill>
                  <a:schemeClr val="accent2"/>
                </a:solidFill>
              </a:rPr>
              <a:t>?</a:t>
            </a:r>
          </a:p>
        </p:txBody>
      </p:sp>
      <p:sp>
        <p:nvSpPr>
          <p:cNvPr id="38915" name="Rectangle 3"/>
          <p:cNvSpPr>
            <a:spLocks noGrp="1" noChangeArrowheads="1"/>
          </p:cNvSpPr>
          <p:nvPr>
            <p:ph type="body" idx="1"/>
          </p:nvPr>
        </p:nvSpPr>
        <p:spPr>
          <a:xfrm>
            <a:off x="395288" y="1974850"/>
            <a:ext cx="7772400" cy="4530725"/>
          </a:xfrm>
        </p:spPr>
        <p:txBody>
          <a:bodyPr/>
          <a:lstStyle/>
          <a:p>
            <a:pPr eaLnBrk="1" hangingPunct="1">
              <a:lnSpc>
                <a:spcPct val="90000"/>
              </a:lnSpc>
            </a:pPr>
            <a:r>
              <a:rPr lang="tr-TR" sz="2400" smtClean="0"/>
              <a:t>Birbirine benzeyen iki resimde 5 – 6 farklılığı bulma,</a:t>
            </a:r>
          </a:p>
          <a:p>
            <a:pPr eaLnBrk="1" hangingPunct="1">
              <a:lnSpc>
                <a:spcPct val="90000"/>
              </a:lnSpc>
            </a:pPr>
            <a:r>
              <a:rPr lang="tr-TR" sz="2400" smtClean="0"/>
              <a:t>Labirent oyunları, puzzle yapma, Tangram</a:t>
            </a:r>
          </a:p>
          <a:p>
            <a:pPr eaLnBrk="1" hangingPunct="1">
              <a:lnSpc>
                <a:spcPct val="90000"/>
              </a:lnSpc>
            </a:pPr>
            <a:r>
              <a:rPr lang="tr-TR" sz="2400" smtClean="0"/>
              <a:t>Çeşitli şekillerin devamını boyama</a:t>
            </a:r>
          </a:p>
        </p:txBody>
      </p:sp>
      <p:pic>
        <p:nvPicPr>
          <p:cNvPr id="38916" name="Picture 7" descr="bulmaca">
            <a:hlinkClick r:id="rId2"/>
          </p:cNvPr>
          <p:cNvPicPr>
            <a:picLocks noChangeAspect="1" noChangeArrowheads="1"/>
          </p:cNvPicPr>
          <p:nvPr/>
        </p:nvPicPr>
        <p:blipFill>
          <a:blip r:embed="rId3" cstate="print"/>
          <a:srcRect/>
          <a:stretch>
            <a:fillRect/>
          </a:stretch>
        </p:blipFill>
        <p:spPr bwMode="auto">
          <a:xfrm>
            <a:off x="6804025" y="3213100"/>
            <a:ext cx="1539875" cy="1233488"/>
          </a:xfrm>
          <a:prstGeom prst="rect">
            <a:avLst/>
          </a:prstGeom>
          <a:noFill/>
          <a:ln w="9525">
            <a:noFill/>
            <a:miter lim="800000"/>
            <a:headEnd/>
            <a:tailEnd/>
          </a:ln>
        </p:spPr>
      </p:pic>
      <p:pic>
        <p:nvPicPr>
          <p:cNvPr id="38917" name="Picture 9" descr="bulmaca">
            <a:hlinkClick r:id="rId4"/>
          </p:cNvPr>
          <p:cNvPicPr>
            <a:picLocks noChangeAspect="1" noChangeArrowheads="1"/>
          </p:cNvPicPr>
          <p:nvPr/>
        </p:nvPicPr>
        <p:blipFill>
          <a:blip r:embed="rId5" cstate="print"/>
          <a:srcRect/>
          <a:stretch>
            <a:fillRect/>
          </a:stretch>
        </p:blipFill>
        <p:spPr bwMode="auto">
          <a:xfrm>
            <a:off x="395288" y="3689350"/>
            <a:ext cx="1371600" cy="1731963"/>
          </a:xfrm>
          <a:prstGeom prst="rect">
            <a:avLst/>
          </a:prstGeom>
          <a:noFill/>
          <a:ln w="9525">
            <a:noFill/>
            <a:miter lim="800000"/>
            <a:headEnd/>
            <a:tailEnd/>
          </a:ln>
        </p:spPr>
      </p:pic>
      <p:pic>
        <p:nvPicPr>
          <p:cNvPr id="38918" name="Picture 15" descr="tuxpaint">
            <a:hlinkClick r:id="rId6"/>
          </p:cNvPr>
          <p:cNvPicPr>
            <a:picLocks noChangeAspect="1" noChangeArrowheads="1"/>
          </p:cNvPicPr>
          <p:nvPr/>
        </p:nvPicPr>
        <p:blipFill>
          <a:blip r:embed="rId7" cstate="print"/>
          <a:srcRect/>
          <a:stretch>
            <a:fillRect/>
          </a:stretch>
        </p:blipFill>
        <p:spPr bwMode="auto">
          <a:xfrm>
            <a:off x="2555875" y="5402263"/>
            <a:ext cx="1439863" cy="1130300"/>
          </a:xfrm>
          <a:prstGeom prst="rect">
            <a:avLst/>
          </a:prstGeom>
          <a:noFill/>
          <a:ln w="9525">
            <a:noFill/>
            <a:miter lim="800000"/>
            <a:headEnd/>
            <a:tailEnd/>
          </a:ln>
        </p:spPr>
      </p:pic>
      <p:pic>
        <p:nvPicPr>
          <p:cNvPr id="38919" name="Picture 17" descr="817_saymatahtasi">
            <a:hlinkClick r:id="rId8"/>
          </p:cNvPr>
          <p:cNvPicPr>
            <a:picLocks noChangeAspect="1" noChangeArrowheads="1"/>
          </p:cNvPicPr>
          <p:nvPr/>
        </p:nvPicPr>
        <p:blipFill>
          <a:blip r:embed="rId9" cstate="print"/>
          <a:srcRect/>
          <a:stretch>
            <a:fillRect/>
          </a:stretch>
        </p:blipFill>
        <p:spPr bwMode="auto">
          <a:xfrm>
            <a:off x="5724525" y="5213350"/>
            <a:ext cx="2066925" cy="1143000"/>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617FC4D3-E9B5-40FD-BECA-73595D017B5F}" type="slidenum">
              <a:rPr lang="tr-TR"/>
              <a:pPr/>
              <a:t>11</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492896"/>
            <a:ext cx="8229600" cy="1143000"/>
          </a:xfrm>
        </p:spPr>
        <p:txBody>
          <a:bodyPr/>
          <a:lstStyle/>
          <a:p>
            <a:pPr algn="ctr"/>
            <a:r>
              <a:rPr lang="tr-TR" dirty="0" smtClean="0"/>
              <a:t>Basit Oyunlar</a:t>
            </a:r>
            <a:endParaRPr lang="tr-TR" dirty="0"/>
          </a:p>
        </p:txBody>
      </p:sp>
      <p:sp>
        <p:nvSpPr>
          <p:cNvPr id="3" name="2 Slayt Numarası Yer Tutucusu"/>
          <p:cNvSpPr>
            <a:spLocks noGrp="1"/>
          </p:cNvSpPr>
          <p:nvPr>
            <p:ph type="sldNum" sz="quarter" idx="12"/>
          </p:nvPr>
        </p:nvSpPr>
        <p:spPr/>
        <p:txBody>
          <a:bodyPr/>
          <a:lstStyle/>
          <a:p>
            <a:fld id="{F302176B-0E47-46AC-8F43-DAB4B8A37D06}" type="slidenum">
              <a:rPr lang="tr-TR" smtClean="0"/>
              <a:pPr/>
              <a:t>12</a:t>
            </a:fld>
            <a:endParaRPr lang="tr-TR"/>
          </a:p>
        </p:txBody>
      </p:sp>
    </p:spTree>
    <p:extLst>
      <p:ext uri="{BB962C8B-B14F-4D97-AF65-F5344CB8AC3E}">
        <p14:creationId xmlns="" xmlns:p14="http://schemas.microsoft.com/office/powerpoint/2010/main" val="3966698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3.P.D.R\2012-2013 yalova-1\dikkat geliştirme egzersiz resimleri\1.jpg"/>
          <p:cNvPicPr>
            <a:picLocks noChangeAspect="1" noChangeArrowheads="1"/>
          </p:cNvPicPr>
          <p:nvPr/>
        </p:nvPicPr>
        <p:blipFill>
          <a:blip r:embed="rId2" cstate="print">
            <a:lum bright="10000" contrast="10000"/>
            <a:extLst>
              <a:ext uri="{28A0092B-C50C-407E-A947-70E740481C1C}">
                <a14:useLocalDpi xmlns="" xmlns:a14="http://schemas.microsoft.com/office/drawing/2010/main" val="0"/>
              </a:ext>
            </a:extLst>
          </a:blip>
          <a:srcRect/>
          <a:stretch>
            <a:fillRect/>
          </a:stretch>
        </p:blipFill>
        <p:spPr bwMode="auto">
          <a:xfrm>
            <a:off x="14040" y="0"/>
            <a:ext cx="912996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2 Slayt Numarası Yer Tutucusu"/>
          <p:cNvSpPr>
            <a:spLocks noGrp="1"/>
          </p:cNvSpPr>
          <p:nvPr>
            <p:ph type="sldNum" sz="quarter" idx="12"/>
          </p:nvPr>
        </p:nvSpPr>
        <p:spPr/>
        <p:txBody>
          <a:bodyPr/>
          <a:lstStyle/>
          <a:p>
            <a:fld id="{F302176B-0E47-46AC-8F43-DAB4B8A37D06}" type="slidenum">
              <a:rPr lang="tr-TR" smtClean="0"/>
              <a:pPr/>
              <a:t>13</a:t>
            </a:fld>
            <a:endParaRPr lang="tr-TR"/>
          </a:p>
        </p:txBody>
      </p:sp>
    </p:spTree>
    <p:extLst>
      <p:ext uri="{BB962C8B-B14F-4D97-AF65-F5344CB8AC3E}">
        <p14:creationId xmlns="" xmlns:p14="http://schemas.microsoft.com/office/powerpoint/2010/main" val="401443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descr="D:\3.P.D.R\2012-2013 yalova-1\dikkat geliştirme egzersiz resimleri\3.jpg"/>
          <p:cNvPicPr>
            <a:picLocks noChangeAspect="1" noChangeArrowheads="1"/>
          </p:cNvPicPr>
          <p:nvPr/>
        </p:nvPicPr>
        <p:blipFill>
          <a:blip r:embed="rId2" cstate="print">
            <a:lum bright="10000" contrast="10000"/>
            <a:extLst>
              <a:ext uri="{28A0092B-C50C-407E-A947-70E740481C1C}">
                <a14:useLocalDpi xmlns="" xmlns:a14="http://schemas.microsoft.com/office/drawing/2010/main" val="0"/>
              </a:ext>
            </a:extLst>
          </a:blip>
          <a:srcRect/>
          <a:stretch>
            <a:fillRect/>
          </a:stretch>
        </p:blipFill>
        <p:spPr bwMode="auto">
          <a:xfrm>
            <a:off x="0" y="1465"/>
            <a:ext cx="9144000" cy="687900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4 Slayt Numarası Yer Tutucusu"/>
          <p:cNvSpPr>
            <a:spLocks noGrp="1"/>
          </p:cNvSpPr>
          <p:nvPr>
            <p:ph type="sldNum" sz="quarter" idx="12"/>
          </p:nvPr>
        </p:nvSpPr>
        <p:spPr/>
        <p:txBody>
          <a:bodyPr/>
          <a:lstStyle/>
          <a:p>
            <a:fld id="{F302176B-0E47-46AC-8F43-DAB4B8A37D06}" type="slidenum">
              <a:rPr lang="tr-TR" smtClean="0"/>
              <a:pPr/>
              <a:t>14</a:t>
            </a:fld>
            <a:endParaRPr lang="tr-TR"/>
          </a:p>
        </p:txBody>
      </p:sp>
    </p:spTree>
    <p:extLst>
      <p:ext uri="{BB962C8B-B14F-4D97-AF65-F5344CB8AC3E}">
        <p14:creationId xmlns="" xmlns:p14="http://schemas.microsoft.com/office/powerpoint/2010/main" val="3218727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098" name="Picture 2" descr="D:\3.P.D.R\2012-2013 yalova-1\dikkat geliştirme egzersiz resimleri\4.jpg"/>
          <p:cNvPicPr>
            <a:picLocks noChangeAspect="1" noChangeArrowheads="1"/>
          </p:cNvPicPr>
          <p:nvPr/>
        </p:nvPicPr>
        <p:blipFill>
          <a:blip r:embed="rId2" cstate="print">
            <a:lum bright="10000" contrast="10000"/>
            <a:extLst>
              <a:ext uri="{28A0092B-C50C-407E-A947-70E740481C1C}">
                <a14:useLocalDpi xmlns=""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4 Slayt Numarası Yer Tutucusu"/>
          <p:cNvSpPr>
            <a:spLocks noGrp="1"/>
          </p:cNvSpPr>
          <p:nvPr>
            <p:ph type="sldNum" sz="quarter" idx="12"/>
          </p:nvPr>
        </p:nvSpPr>
        <p:spPr/>
        <p:txBody>
          <a:bodyPr/>
          <a:lstStyle/>
          <a:p>
            <a:fld id="{F302176B-0E47-46AC-8F43-DAB4B8A37D06}" type="slidenum">
              <a:rPr lang="tr-TR" smtClean="0"/>
              <a:pPr/>
              <a:t>15</a:t>
            </a:fld>
            <a:endParaRPr lang="tr-TR"/>
          </a:p>
        </p:txBody>
      </p:sp>
    </p:spTree>
    <p:extLst>
      <p:ext uri="{BB962C8B-B14F-4D97-AF65-F5344CB8AC3E}">
        <p14:creationId xmlns="" xmlns:p14="http://schemas.microsoft.com/office/powerpoint/2010/main" val="3978816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Bozuk Para Oyunu</a:t>
            </a:r>
            <a:endParaRPr lang="tr-TR" dirty="0"/>
          </a:p>
        </p:txBody>
      </p:sp>
      <p:sp>
        <p:nvSpPr>
          <p:cNvPr id="3" name="İçerik Yer Tutucusu 2"/>
          <p:cNvSpPr>
            <a:spLocks noGrp="1"/>
          </p:cNvSpPr>
          <p:nvPr>
            <p:ph idx="1"/>
          </p:nvPr>
        </p:nvSpPr>
        <p:spPr/>
        <p:txBody>
          <a:bodyPr/>
          <a:lstStyle/>
          <a:p>
            <a:endParaRPr lang="tr-TR"/>
          </a:p>
        </p:txBody>
      </p:sp>
      <p:pic>
        <p:nvPicPr>
          <p:cNvPr id="5122" name="Picture 2" descr="D:\3.P.D.R\2012-2013 yalova-1\dikkat geliştirme egzersiz resimleri\5.jpg"/>
          <p:cNvPicPr>
            <a:picLocks noChangeAspect="1" noChangeArrowheads="1"/>
          </p:cNvPicPr>
          <p:nvPr/>
        </p:nvPicPr>
        <p:blipFill>
          <a:blip r:embed="rId2" cstate="print">
            <a:lum bright="10000" contrast="10000"/>
            <a:extLst>
              <a:ext uri="{28A0092B-C50C-407E-A947-70E740481C1C}">
                <a14:useLocalDpi xmlns="" xmlns:a14="http://schemas.microsoft.com/office/drawing/2010/main" val="0"/>
              </a:ext>
            </a:extLst>
          </a:blip>
          <a:srcRect/>
          <a:stretch>
            <a:fillRect/>
          </a:stretch>
        </p:blipFill>
        <p:spPr bwMode="auto">
          <a:xfrm>
            <a:off x="-8575" y="1916832"/>
            <a:ext cx="9152575" cy="494116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4 Slayt Numarası Yer Tutucusu"/>
          <p:cNvSpPr>
            <a:spLocks noGrp="1"/>
          </p:cNvSpPr>
          <p:nvPr>
            <p:ph type="sldNum" sz="quarter" idx="12"/>
          </p:nvPr>
        </p:nvSpPr>
        <p:spPr/>
        <p:txBody>
          <a:bodyPr/>
          <a:lstStyle/>
          <a:p>
            <a:fld id="{F302176B-0E47-46AC-8F43-DAB4B8A37D06}" type="slidenum">
              <a:rPr lang="tr-TR" smtClean="0"/>
              <a:pPr/>
              <a:t>16</a:t>
            </a:fld>
            <a:endParaRPr lang="tr-TR"/>
          </a:p>
        </p:txBody>
      </p:sp>
    </p:spTree>
    <p:extLst>
      <p:ext uri="{BB962C8B-B14F-4D97-AF65-F5344CB8AC3E}">
        <p14:creationId xmlns="" xmlns:p14="http://schemas.microsoft.com/office/powerpoint/2010/main" val="1113063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16632"/>
            <a:ext cx="8229600" cy="1143000"/>
          </a:xfrm>
        </p:spPr>
        <p:txBody>
          <a:bodyPr/>
          <a:lstStyle/>
          <a:p>
            <a:pPr algn="ctr"/>
            <a:r>
              <a:rPr lang="tr-TR" b="1" dirty="0" smtClean="0"/>
              <a:t>AKIL OYUNLARI</a:t>
            </a:r>
            <a:endParaRPr lang="tr-TR" b="1" dirty="0"/>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6212" y="1340768"/>
            <a:ext cx="2583543" cy="22322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91880" y="1340768"/>
            <a:ext cx="2376264" cy="23042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İçerik Yer Tutucusu 2"/>
          <p:cNvSpPr txBox="1">
            <a:spLocks/>
          </p:cNvSpPr>
          <p:nvPr/>
        </p:nvSpPr>
        <p:spPr>
          <a:xfrm>
            <a:off x="251520" y="4077072"/>
            <a:ext cx="3096344" cy="2376264"/>
          </a:xfrm>
          <a:prstGeom prst="rect">
            <a:avLst/>
          </a:prstGeom>
        </p:spPr>
        <p:txBody>
          <a:bodyPr vert="horz">
            <a:normAutofit fontScale="925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tr-TR" dirty="0" smtClean="0"/>
              <a:t>KAPLA</a:t>
            </a:r>
          </a:p>
          <a:p>
            <a:r>
              <a:rPr lang="tr-TR" dirty="0" smtClean="0"/>
              <a:t>KATAMİNO</a:t>
            </a:r>
          </a:p>
          <a:p>
            <a:r>
              <a:rPr lang="tr-TR" dirty="0" smtClean="0"/>
              <a:t>PATTERN</a:t>
            </a:r>
          </a:p>
          <a:p>
            <a:r>
              <a:rPr lang="tr-TR" dirty="0" smtClean="0"/>
              <a:t>COLORFUL</a:t>
            </a:r>
          </a:p>
          <a:p>
            <a:r>
              <a:rPr lang="tr-TR" dirty="0" smtClean="0"/>
              <a:t>SMALL ENGINEER</a:t>
            </a:r>
          </a:p>
          <a:p>
            <a:endParaRPr lang="tr-TR" dirty="0" smtClean="0"/>
          </a:p>
          <a:p>
            <a:pPr>
              <a:buNone/>
            </a:pPr>
            <a:endParaRPr lang="tr-TR" dirty="0"/>
          </a:p>
        </p:txBody>
      </p:sp>
      <p:pic>
        <p:nvPicPr>
          <p:cNvPr id="3" name="Picture 2" descr="C:\Users\Lenovo\Desktop\small-engineer-akil-oyunu-dk1.jpg"/>
          <p:cNvPicPr>
            <a:picLocks noChangeAspect="1" noChangeArrowheads="1"/>
          </p:cNvPicPr>
          <p:nvPr/>
        </p:nvPicPr>
        <p:blipFill>
          <a:blip r:embed="rId4" cstate="print"/>
          <a:srcRect/>
          <a:stretch>
            <a:fillRect/>
          </a:stretch>
        </p:blipFill>
        <p:spPr bwMode="auto">
          <a:xfrm>
            <a:off x="6516216" y="3861048"/>
            <a:ext cx="2132308" cy="2374404"/>
          </a:xfrm>
          <a:prstGeom prst="rect">
            <a:avLst/>
          </a:prstGeom>
          <a:noFill/>
        </p:spPr>
      </p:pic>
      <p:pic>
        <p:nvPicPr>
          <p:cNvPr id="4" name="Picture 3" descr="C:\Users\Lenovo\Desktop\colorful.jpg"/>
          <p:cNvPicPr>
            <a:picLocks noChangeAspect="1" noChangeArrowheads="1"/>
          </p:cNvPicPr>
          <p:nvPr/>
        </p:nvPicPr>
        <p:blipFill>
          <a:blip r:embed="rId5" cstate="print"/>
          <a:srcRect/>
          <a:stretch>
            <a:fillRect/>
          </a:stretch>
        </p:blipFill>
        <p:spPr bwMode="auto">
          <a:xfrm>
            <a:off x="3491880" y="4077072"/>
            <a:ext cx="2569468" cy="2016224"/>
          </a:xfrm>
          <a:prstGeom prst="rect">
            <a:avLst/>
          </a:prstGeom>
          <a:noFill/>
        </p:spPr>
      </p:pic>
      <p:pic>
        <p:nvPicPr>
          <p:cNvPr id="5" name="Picture 4" descr="C:\Users\Lenovo\Desktop\pattern_play_zeka_oyunu11.png"/>
          <p:cNvPicPr>
            <a:picLocks noChangeAspect="1" noChangeArrowheads="1"/>
          </p:cNvPicPr>
          <p:nvPr/>
        </p:nvPicPr>
        <p:blipFill>
          <a:blip r:embed="rId6" cstate="print"/>
          <a:srcRect/>
          <a:stretch>
            <a:fillRect/>
          </a:stretch>
        </p:blipFill>
        <p:spPr bwMode="auto">
          <a:xfrm>
            <a:off x="6390711" y="1196752"/>
            <a:ext cx="2483227" cy="2664296"/>
          </a:xfrm>
          <a:prstGeom prst="rect">
            <a:avLst/>
          </a:prstGeom>
          <a:noFill/>
        </p:spPr>
      </p:pic>
      <p:sp>
        <p:nvSpPr>
          <p:cNvPr id="9" name="8 Slayt Numarası Yer Tutucusu"/>
          <p:cNvSpPr>
            <a:spLocks noGrp="1"/>
          </p:cNvSpPr>
          <p:nvPr>
            <p:ph type="sldNum" sz="quarter" idx="12"/>
          </p:nvPr>
        </p:nvSpPr>
        <p:spPr/>
        <p:txBody>
          <a:bodyPr/>
          <a:lstStyle/>
          <a:p>
            <a:fld id="{F302176B-0E47-46AC-8F43-DAB4B8A37D06}" type="slidenum">
              <a:rPr lang="tr-TR" smtClean="0"/>
              <a:pPr/>
              <a:t>17</a:t>
            </a:fld>
            <a:endParaRPr lang="tr-TR"/>
          </a:p>
        </p:txBody>
      </p:sp>
    </p:spTree>
    <p:extLst>
      <p:ext uri="{BB962C8B-B14F-4D97-AF65-F5344CB8AC3E}">
        <p14:creationId xmlns="" xmlns:p14="http://schemas.microsoft.com/office/powerpoint/2010/main" val="2677337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8229600" cy="1143000"/>
          </a:xfrm>
        </p:spPr>
        <p:txBody>
          <a:bodyPr/>
          <a:lstStyle/>
          <a:p>
            <a:r>
              <a:rPr lang="tr-TR" dirty="0" smtClean="0"/>
              <a:t>Kapla </a:t>
            </a:r>
            <a:endParaRPr lang="tr-TR" dirty="0"/>
          </a:p>
        </p:txBody>
      </p:sp>
      <p:sp>
        <p:nvSpPr>
          <p:cNvPr id="3" name="2 İçerik Yer Tutucusu"/>
          <p:cNvSpPr>
            <a:spLocks noGrp="1"/>
          </p:cNvSpPr>
          <p:nvPr>
            <p:ph idx="1"/>
          </p:nvPr>
        </p:nvSpPr>
        <p:spPr>
          <a:xfrm>
            <a:off x="179512" y="1935480"/>
            <a:ext cx="6048672" cy="4922520"/>
          </a:xfrm>
        </p:spPr>
        <p:txBody>
          <a:bodyPr>
            <a:normAutofit fontScale="92500" lnSpcReduction="20000"/>
          </a:bodyPr>
          <a:lstStyle/>
          <a:p>
            <a:r>
              <a:rPr lang="tr-TR" dirty="0" smtClean="0"/>
              <a:t>Kapla pedagojik bir araç olarak eğitim sisteminde kullanılan ahşap eğitici oyuncaktır. Sabitlenmeyen birbirinin aynısı parçaların kullanımı, çocukların 3 boyutlu uzayda materyalleri organize etme yeteneğini geliştirir, el becerilerini keşfetmelerini ve keskinleştirmelerini sağlar. </a:t>
            </a:r>
          </a:p>
          <a:p>
            <a:r>
              <a:rPr lang="tr-TR" dirty="0" smtClean="0"/>
              <a:t>Oyun çocuğun geometri, fizik ve teknoloji ile ilgili temelleri anlamasına yardımcı olur. Onları sanatın, şekillerin ve hacimlerin dünyası ile tanıştırırken konsantrasyon ve dengenin gelişimini sağlar. Çocuk kendi başına olduğu gibi arkadaşları ile de oynayabilir. </a:t>
            </a:r>
            <a:endParaRPr lang="tr-TR" dirty="0"/>
          </a:p>
        </p:txBody>
      </p:sp>
      <p:pic>
        <p:nvPicPr>
          <p:cNvPr id="2050" name="Picture 2" descr="C:\Users\Lenovo\Desktop\33406000_1_kaplaturm_mit_kind_kopie[1]-600x800.jpg"/>
          <p:cNvPicPr>
            <a:picLocks noChangeAspect="1" noChangeArrowheads="1"/>
          </p:cNvPicPr>
          <p:nvPr/>
        </p:nvPicPr>
        <p:blipFill>
          <a:blip r:embed="rId2" cstate="print"/>
          <a:srcRect/>
          <a:stretch>
            <a:fillRect/>
          </a:stretch>
        </p:blipFill>
        <p:spPr bwMode="auto">
          <a:xfrm>
            <a:off x="6228184" y="1556792"/>
            <a:ext cx="2699792" cy="5085184"/>
          </a:xfrm>
          <a:prstGeom prst="rect">
            <a:avLst/>
          </a:prstGeom>
          <a:noFill/>
        </p:spPr>
      </p:pic>
      <p:sp>
        <p:nvSpPr>
          <p:cNvPr id="5" name="4 Slayt Numarası Yer Tutucusu"/>
          <p:cNvSpPr>
            <a:spLocks noGrp="1"/>
          </p:cNvSpPr>
          <p:nvPr>
            <p:ph type="sldNum" sz="quarter" idx="12"/>
          </p:nvPr>
        </p:nvSpPr>
        <p:spPr/>
        <p:txBody>
          <a:bodyPr/>
          <a:lstStyle/>
          <a:p>
            <a:fld id="{F302176B-0E47-46AC-8F43-DAB4B8A37D06}" type="slidenum">
              <a:rPr lang="tr-TR" smtClean="0"/>
              <a:pPr/>
              <a:t>18</a:t>
            </a:fld>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novo\Desktop\kapla-200-3.jpg"/>
          <p:cNvPicPr>
            <a:picLocks noChangeAspect="1" noChangeArrowheads="1"/>
          </p:cNvPicPr>
          <p:nvPr/>
        </p:nvPicPr>
        <p:blipFill>
          <a:blip r:embed="rId2" cstate="print"/>
          <a:srcRect/>
          <a:stretch>
            <a:fillRect/>
          </a:stretch>
        </p:blipFill>
        <p:spPr bwMode="auto">
          <a:xfrm>
            <a:off x="6372200" y="0"/>
            <a:ext cx="2771800" cy="3429000"/>
          </a:xfrm>
          <a:prstGeom prst="rect">
            <a:avLst/>
          </a:prstGeom>
          <a:noFill/>
        </p:spPr>
      </p:pic>
      <p:pic>
        <p:nvPicPr>
          <p:cNvPr id="3075" name="Picture 3" descr="C:\Users\Lenovo\Desktop\kapla-200-oyunu-satin-al.jpg"/>
          <p:cNvPicPr>
            <a:picLocks noChangeAspect="1" noChangeArrowheads="1"/>
          </p:cNvPicPr>
          <p:nvPr/>
        </p:nvPicPr>
        <p:blipFill>
          <a:blip r:embed="rId3" cstate="print"/>
          <a:srcRect/>
          <a:stretch>
            <a:fillRect/>
          </a:stretch>
        </p:blipFill>
        <p:spPr bwMode="auto">
          <a:xfrm>
            <a:off x="3491880" y="0"/>
            <a:ext cx="2859785" cy="3429000"/>
          </a:xfrm>
          <a:prstGeom prst="rect">
            <a:avLst/>
          </a:prstGeom>
          <a:noFill/>
        </p:spPr>
      </p:pic>
      <p:pic>
        <p:nvPicPr>
          <p:cNvPr id="3076" name="Picture 4" descr="C:\Users\Lenovo\Desktop\kapla-200-2.jpg"/>
          <p:cNvPicPr>
            <a:picLocks noChangeAspect="1" noChangeArrowheads="1"/>
          </p:cNvPicPr>
          <p:nvPr/>
        </p:nvPicPr>
        <p:blipFill>
          <a:blip r:embed="rId4" cstate="print"/>
          <a:srcRect/>
          <a:stretch>
            <a:fillRect/>
          </a:stretch>
        </p:blipFill>
        <p:spPr bwMode="auto">
          <a:xfrm>
            <a:off x="5282952" y="3501008"/>
            <a:ext cx="3861048" cy="3356992"/>
          </a:xfrm>
          <a:prstGeom prst="rect">
            <a:avLst/>
          </a:prstGeom>
          <a:noFill/>
        </p:spPr>
      </p:pic>
      <p:pic>
        <p:nvPicPr>
          <p:cNvPr id="3077" name="Picture 5" descr="C:\Users\Lenovo\Desktop\kapla_resim.jpg"/>
          <p:cNvPicPr>
            <a:picLocks noChangeAspect="1" noChangeArrowheads="1"/>
          </p:cNvPicPr>
          <p:nvPr/>
        </p:nvPicPr>
        <p:blipFill>
          <a:blip r:embed="rId5" cstate="print"/>
          <a:srcRect/>
          <a:stretch>
            <a:fillRect/>
          </a:stretch>
        </p:blipFill>
        <p:spPr bwMode="auto">
          <a:xfrm>
            <a:off x="0" y="3501008"/>
            <a:ext cx="5238750" cy="3356992"/>
          </a:xfrm>
          <a:prstGeom prst="rect">
            <a:avLst/>
          </a:prstGeom>
          <a:noFill/>
        </p:spPr>
      </p:pic>
      <p:pic>
        <p:nvPicPr>
          <p:cNvPr id="3078" name="Picture 6" descr="C:\Users\Lenovo\Desktop\b3139d64e0-500x500.jpg"/>
          <p:cNvPicPr>
            <a:picLocks noChangeAspect="1" noChangeArrowheads="1"/>
          </p:cNvPicPr>
          <p:nvPr/>
        </p:nvPicPr>
        <p:blipFill>
          <a:blip r:embed="rId6" cstate="print"/>
          <a:srcRect/>
          <a:stretch>
            <a:fillRect/>
          </a:stretch>
        </p:blipFill>
        <p:spPr bwMode="auto">
          <a:xfrm>
            <a:off x="0" y="0"/>
            <a:ext cx="3461370" cy="3461370"/>
          </a:xfrm>
          <a:prstGeom prst="rect">
            <a:avLst/>
          </a:prstGeom>
          <a:noFill/>
        </p:spPr>
      </p:pic>
      <p:sp>
        <p:nvSpPr>
          <p:cNvPr id="7" name="6 Slayt Numarası Yer Tutucusu"/>
          <p:cNvSpPr>
            <a:spLocks noGrp="1"/>
          </p:cNvSpPr>
          <p:nvPr>
            <p:ph type="sldNum" sz="quarter" idx="12"/>
          </p:nvPr>
        </p:nvSpPr>
        <p:spPr/>
        <p:txBody>
          <a:bodyPr/>
          <a:lstStyle/>
          <a:p>
            <a:fld id="{F302176B-0E47-46AC-8F43-DAB4B8A37D06}" type="slidenum">
              <a:rPr lang="tr-TR" smtClean="0"/>
              <a:pPr/>
              <a:t>19</a:t>
            </a:fld>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395536" y="1052736"/>
            <a:ext cx="8229600" cy="720080"/>
          </a:xfrm>
        </p:spPr>
        <p:txBody>
          <a:bodyPr>
            <a:normAutofit fontScale="90000"/>
          </a:bodyPr>
          <a:lstStyle/>
          <a:p>
            <a:r>
              <a:rPr lang="tr-TR" b="1" dirty="0"/>
              <a:t>Oturumun amacı</a:t>
            </a:r>
            <a:r>
              <a:rPr lang="tr-TR" b="1" dirty="0" smtClean="0"/>
              <a:t>:</a:t>
            </a:r>
            <a:endParaRPr lang="tr-TR" dirty="0"/>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32040" y="2132856"/>
            <a:ext cx="4042420" cy="38164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İçerik Yer Tutucusu 2"/>
          <p:cNvSpPr txBox="1">
            <a:spLocks/>
          </p:cNvSpPr>
          <p:nvPr/>
        </p:nvSpPr>
        <p:spPr>
          <a:xfrm>
            <a:off x="323528" y="2136661"/>
            <a:ext cx="4186808"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tr-TR" dirty="0" smtClean="0"/>
              <a:t> A-B’ların çocukla zaman geçirmenin önemi konusunda farkındalık geçirmenin önemini kavramak. Bu konuda neler yapılabileceğini öğrenmek.</a:t>
            </a:r>
            <a:endParaRPr lang="tr-TR" dirty="0"/>
          </a:p>
        </p:txBody>
      </p:sp>
      <p:sp>
        <p:nvSpPr>
          <p:cNvPr id="5" name="4 Slayt Numarası Yer Tutucusu"/>
          <p:cNvSpPr>
            <a:spLocks noGrp="1"/>
          </p:cNvSpPr>
          <p:nvPr>
            <p:ph type="sldNum" sz="quarter" idx="12"/>
          </p:nvPr>
        </p:nvSpPr>
        <p:spPr/>
        <p:txBody>
          <a:bodyPr/>
          <a:lstStyle/>
          <a:p>
            <a:fld id="{F302176B-0E47-46AC-8F43-DAB4B8A37D06}" type="slidenum">
              <a:rPr lang="tr-TR" smtClean="0"/>
              <a:pPr/>
              <a:t>2</a:t>
            </a:fld>
            <a:endParaRPr lang="tr-TR"/>
          </a:p>
        </p:txBody>
      </p:sp>
    </p:spTree>
    <p:extLst>
      <p:ext uri="{BB962C8B-B14F-4D97-AF65-F5344CB8AC3E}">
        <p14:creationId xmlns="" xmlns:p14="http://schemas.microsoft.com/office/powerpoint/2010/main" val="4038961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Katamino</a:t>
            </a:r>
            <a:r>
              <a:rPr lang="tr-TR" dirty="0" smtClean="0"/>
              <a:t> </a:t>
            </a:r>
            <a:endParaRPr lang="tr-TR" dirty="0"/>
          </a:p>
        </p:txBody>
      </p:sp>
      <p:pic>
        <p:nvPicPr>
          <p:cNvPr id="4099" name="Picture 3" descr="C:\Users\Lenovo\Desktop\katamino....jpg"/>
          <p:cNvPicPr>
            <a:picLocks noChangeAspect="1" noChangeArrowheads="1"/>
          </p:cNvPicPr>
          <p:nvPr/>
        </p:nvPicPr>
        <p:blipFill>
          <a:blip r:embed="rId2" cstate="print"/>
          <a:srcRect/>
          <a:stretch>
            <a:fillRect/>
          </a:stretch>
        </p:blipFill>
        <p:spPr bwMode="auto">
          <a:xfrm>
            <a:off x="4932040" y="2348880"/>
            <a:ext cx="3893418" cy="4149080"/>
          </a:xfrm>
          <a:prstGeom prst="rect">
            <a:avLst/>
          </a:prstGeom>
          <a:noFill/>
        </p:spPr>
      </p:pic>
      <p:pic>
        <p:nvPicPr>
          <p:cNvPr id="4100" name="Picture 4" descr="C:\Users\Lenovo\Desktop\-DSC0295-759-360x450.jpg"/>
          <p:cNvPicPr>
            <a:picLocks noChangeAspect="1" noChangeArrowheads="1"/>
          </p:cNvPicPr>
          <p:nvPr/>
        </p:nvPicPr>
        <p:blipFill>
          <a:blip r:embed="rId3" cstate="print"/>
          <a:srcRect/>
          <a:stretch>
            <a:fillRect/>
          </a:stretch>
        </p:blipFill>
        <p:spPr bwMode="auto">
          <a:xfrm>
            <a:off x="251520" y="2348880"/>
            <a:ext cx="3888432" cy="4509120"/>
          </a:xfrm>
          <a:prstGeom prst="rect">
            <a:avLst/>
          </a:prstGeom>
          <a:noFill/>
        </p:spPr>
      </p:pic>
      <p:sp>
        <p:nvSpPr>
          <p:cNvPr id="5" name="4 Slayt Numarası Yer Tutucusu"/>
          <p:cNvSpPr>
            <a:spLocks noGrp="1"/>
          </p:cNvSpPr>
          <p:nvPr>
            <p:ph type="sldNum" sz="quarter" idx="12"/>
          </p:nvPr>
        </p:nvSpPr>
        <p:spPr/>
        <p:txBody>
          <a:bodyPr/>
          <a:lstStyle/>
          <a:p>
            <a:fld id="{F302176B-0E47-46AC-8F43-DAB4B8A37D06}" type="slidenum">
              <a:rPr lang="tr-TR" smtClean="0"/>
              <a:pPr/>
              <a:t>20</a:t>
            </a:fld>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enovo\Desktop\katamino.jpg"/>
          <p:cNvPicPr>
            <a:picLocks noChangeAspect="1" noChangeArrowheads="1"/>
          </p:cNvPicPr>
          <p:nvPr/>
        </p:nvPicPr>
        <p:blipFill>
          <a:blip r:embed="rId2" cstate="print"/>
          <a:srcRect/>
          <a:stretch>
            <a:fillRect/>
          </a:stretch>
        </p:blipFill>
        <p:spPr bwMode="auto">
          <a:xfrm>
            <a:off x="4644008" y="2132856"/>
            <a:ext cx="4499992" cy="3456384"/>
          </a:xfrm>
          <a:prstGeom prst="rect">
            <a:avLst/>
          </a:prstGeom>
          <a:noFill/>
        </p:spPr>
      </p:pic>
      <p:pic>
        <p:nvPicPr>
          <p:cNvPr id="5122" name="Picture 2" descr="C:\Users\Lenovo\Desktop\katamino10.jpg"/>
          <p:cNvPicPr>
            <a:picLocks noChangeAspect="1" noChangeArrowheads="1"/>
          </p:cNvPicPr>
          <p:nvPr/>
        </p:nvPicPr>
        <p:blipFill>
          <a:blip r:embed="rId3" cstate="print"/>
          <a:srcRect/>
          <a:stretch>
            <a:fillRect/>
          </a:stretch>
        </p:blipFill>
        <p:spPr bwMode="auto">
          <a:xfrm>
            <a:off x="0" y="2132856"/>
            <a:ext cx="4297148" cy="3398599"/>
          </a:xfrm>
          <a:prstGeom prst="rect">
            <a:avLst/>
          </a:prstGeom>
          <a:noFill/>
        </p:spPr>
      </p:pic>
      <p:sp>
        <p:nvSpPr>
          <p:cNvPr id="5" name="4 Slayt Numarası Yer Tutucusu"/>
          <p:cNvSpPr>
            <a:spLocks noGrp="1"/>
          </p:cNvSpPr>
          <p:nvPr>
            <p:ph type="sldNum" sz="quarter" idx="12"/>
          </p:nvPr>
        </p:nvSpPr>
        <p:spPr/>
        <p:txBody>
          <a:bodyPr/>
          <a:lstStyle/>
          <a:p>
            <a:fld id="{F302176B-0E47-46AC-8F43-DAB4B8A37D06}" type="slidenum">
              <a:rPr lang="tr-TR" smtClean="0"/>
              <a:pPr/>
              <a:t>21</a:t>
            </a:fld>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8229600" cy="996720"/>
          </a:xfrm>
        </p:spPr>
        <p:txBody>
          <a:bodyPr/>
          <a:lstStyle/>
          <a:p>
            <a:r>
              <a:rPr lang="tr-TR" dirty="0" err="1" smtClean="0"/>
              <a:t>Pattern</a:t>
            </a:r>
            <a:r>
              <a:rPr lang="tr-TR" dirty="0" smtClean="0"/>
              <a:t> (Desen) Oyunu</a:t>
            </a:r>
            <a:endParaRPr lang="tr-TR" dirty="0"/>
          </a:p>
        </p:txBody>
      </p:sp>
      <p:sp>
        <p:nvSpPr>
          <p:cNvPr id="3" name="2 İçerik Yer Tutucusu"/>
          <p:cNvSpPr>
            <a:spLocks noGrp="1"/>
          </p:cNvSpPr>
          <p:nvPr>
            <p:ph idx="1"/>
          </p:nvPr>
        </p:nvSpPr>
        <p:spPr>
          <a:xfrm>
            <a:off x="323528" y="4509120"/>
            <a:ext cx="8229600" cy="2160240"/>
          </a:xfrm>
        </p:spPr>
        <p:txBody>
          <a:bodyPr>
            <a:normAutofit fontScale="92500" lnSpcReduction="10000"/>
          </a:bodyPr>
          <a:lstStyle/>
          <a:p>
            <a:r>
              <a:rPr lang="tr-TR" sz="2000" dirty="0" smtClean="0"/>
              <a:t>Çok yönlü oynanabilen Desen Oyunu sıralama, eşleştirme, uyum ve kesirler gibi matematik kavramları anlamaya yönelik yapılan bir oyundur.</a:t>
            </a:r>
          </a:p>
          <a:p>
            <a:r>
              <a:rPr lang="tr-TR" sz="2000" dirty="0" smtClean="0"/>
              <a:t>Çocuklar bu yüksek kaliteli bloklarla çok renkli desenler oluşturabilir. 40 ahşap blok, 40 desen kartları, tepsi ve bir saklama çantası içerir.</a:t>
            </a:r>
          </a:p>
          <a:p>
            <a:r>
              <a:rPr lang="tr-TR" sz="2000" dirty="0" smtClean="0"/>
              <a:t>Zihinsel, görsel dikkat, parça – bütün ve şekil – zemin ilişkisi becerilerini geliştirir…</a:t>
            </a:r>
          </a:p>
          <a:p>
            <a:r>
              <a:rPr lang="tr-TR" sz="2000" dirty="0" smtClean="0"/>
              <a:t>Yaş grubu: 3+</a:t>
            </a:r>
          </a:p>
          <a:p>
            <a:endParaRPr lang="tr-TR" dirty="0"/>
          </a:p>
        </p:txBody>
      </p:sp>
      <p:pic>
        <p:nvPicPr>
          <p:cNvPr id="6146" name="Picture 2" descr="C:\Users\Lenovo\Desktop\patternplay2-750x380.jpg"/>
          <p:cNvPicPr>
            <a:picLocks noChangeAspect="1" noChangeArrowheads="1"/>
          </p:cNvPicPr>
          <p:nvPr/>
        </p:nvPicPr>
        <p:blipFill>
          <a:blip r:embed="rId2" cstate="print"/>
          <a:srcRect/>
          <a:stretch>
            <a:fillRect/>
          </a:stretch>
        </p:blipFill>
        <p:spPr bwMode="auto">
          <a:xfrm>
            <a:off x="467544" y="1340768"/>
            <a:ext cx="8280920" cy="3168352"/>
          </a:xfrm>
          <a:prstGeom prst="rect">
            <a:avLst/>
          </a:prstGeom>
          <a:noFill/>
        </p:spPr>
      </p:pic>
      <p:sp>
        <p:nvSpPr>
          <p:cNvPr id="5" name="4 Slayt Numarası Yer Tutucusu"/>
          <p:cNvSpPr>
            <a:spLocks noGrp="1"/>
          </p:cNvSpPr>
          <p:nvPr>
            <p:ph type="sldNum" sz="quarter" idx="12"/>
          </p:nvPr>
        </p:nvSpPr>
        <p:spPr/>
        <p:txBody>
          <a:bodyPr/>
          <a:lstStyle/>
          <a:p>
            <a:fld id="{F302176B-0E47-46AC-8F43-DAB4B8A37D06}" type="slidenum">
              <a:rPr lang="tr-TR" smtClean="0"/>
              <a:pPr/>
              <a:t>22</a:t>
            </a:fld>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enovo\Desktop\pattern_play_zeka_oyunu11.png"/>
          <p:cNvPicPr>
            <a:picLocks noChangeAspect="1" noChangeArrowheads="1"/>
          </p:cNvPicPr>
          <p:nvPr/>
        </p:nvPicPr>
        <p:blipFill>
          <a:blip r:embed="rId2" cstate="print"/>
          <a:srcRect/>
          <a:stretch>
            <a:fillRect/>
          </a:stretch>
        </p:blipFill>
        <p:spPr bwMode="auto">
          <a:xfrm>
            <a:off x="-1" y="1916832"/>
            <a:ext cx="4318893" cy="4760746"/>
          </a:xfrm>
          <a:prstGeom prst="rect">
            <a:avLst/>
          </a:prstGeom>
          <a:noFill/>
        </p:spPr>
      </p:pic>
      <p:pic>
        <p:nvPicPr>
          <p:cNvPr id="7171" name="Picture 3" descr="C:\Users\Lenovo\Desktop\pattern pp.jpg"/>
          <p:cNvPicPr>
            <a:picLocks noChangeAspect="1" noChangeArrowheads="1"/>
          </p:cNvPicPr>
          <p:nvPr/>
        </p:nvPicPr>
        <p:blipFill>
          <a:blip r:embed="rId3" cstate="print"/>
          <a:srcRect/>
          <a:stretch>
            <a:fillRect/>
          </a:stretch>
        </p:blipFill>
        <p:spPr bwMode="auto">
          <a:xfrm>
            <a:off x="4381500" y="1484784"/>
            <a:ext cx="4762500" cy="4762500"/>
          </a:xfrm>
          <a:prstGeom prst="rect">
            <a:avLst/>
          </a:prstGeom>
          <a:noFill/>
        </p:spPr>
      </p:pic>
      <p:sp>
        <p:nvSpPr>
          <p:cNvPr id="4" name="3 Slayt Numarası Yer Tutucusu"/>
          <p:cNvSpPr>
            <a:spLocks noGrp="1"/>
          </p:cNvSpPr>
          <p:nvPr>
            <p:ph type="sldNum" sz="quarter" idx="12"/>
          </p:nvPr>
        </p:nvSpPr>
        <p:spPr/>
        <p:txBody>
          <a:bodyPr/>
          <a:lstStyle/>
          <a:p>
            <a:fld id="{F302176B-0E47-46AC-8F43-DAB4B8A37D06}" type="slidenum">
              <a:rPr lang="tr-TR" smtClean="0"/>
              <a:pPr/>
              <a:t>23</a:t>
            </a:fld>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Colorful </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Kutu içinden çıkan farklı desen ve renklere sahip şeffaf kartlar ile görev kitapçığında verilen görevleri tam olarak yapılır. Şeffaf kartların öncelik sonralık sırasına dikkat ederek görev kitapçığında verilen desenleri eksik yada fazla olmayacak şekilde yerine ve yönüne dikkat ederek oyun platformunda oluşturulur.</a:t>
            </a:r>
          </a:p>
          <a:p>
            <a:r>
              <a:rPr lang="tr-TR" b="1" dirty="0" smtClean="0"/>
              <a:t>KAZANIMLAR:</a:t>
            </a:r>
            <a:endParaRPr lang="tr-TR" dirty="0" smtClean="0"/>
          </a:p>
          <a:p>
            <a:pPr>
              <a:buFont typeface="Courier New" pitchFamily="49" charset="0"/>
              <a:buChar char="o"/>
            </a:pPr>
            <a:r>
              <a:rPr lang="tr-TR" dirty="0" smtClean="0"/>
              <a:t>Görsel Algı</a:t>
            </a:r>
          </a:p>
          <a:p>
            <a:pPr>
              <a:buFont typeface="Courier New" pitchFamily="49" charset="0"/>
              <a:buChar char="o"/>
            </a:pPr>
            <a:r>
              <a:rPr lang="tr-TR" dirty="0" smtClean="0"/>
              <a:t>Dikkat</a:t>
            </a:r>
          </a:p>
          <a:p>
            <a:pPr>
              <a:buFont typeface="Courier New" pitchFamily="49" charset="0"/>
              <a:buChar char="o"/>
            </a:pPr>
            <a:r>
              <a:rPr lang="tr-TR" dirty="0" smtClean="0"/>
              <a:t>Problem Çözme</a:t>
            </a:r>
          </a:p>
          <a:p>
            <a:pPr>
              <a:buFont typeface="Courier New" pitchFamily="49" charset="0"/>
              <a:buChar char="o"/>
            </a:pPr>
            <a:r>
              <a:rPr lang="tr-TR" b="1" dirty="0" smtClean="0"/>
              <a:t>Yaş: </a:t>
            </a:r>
            <a:r>
              <a:rPr lang="tr-TR" dirty="0" smtClean="0"/>
              <a:t>5+</a:t>
            </a:r>
          </a:p>
          <a:p>
            <a:pPr>
              <a:buFont typeface="Courier New" pitchFamily="49" charset="0"/>
              <a:buChar char="o"/>
            </a:pPr>
            <a:r>
              <a:rPr lang="tr-TR" b="1" dirty="0" smtClean="0"/>
              <a:t>Gelişim Alanı: </a:t>
            </a:r>
            <a:r>
              <a:rPr lang="tr-TR" dirty="0" smtClean="0"/>
              <a:t>Dikkat ve Konsantrasyon</a:t>
            </a:r>
          </a:p>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24</a:t>
            </a:fld>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Lenovo\Desktop\colorful.jpg"/>
          <p:cNvPicPr>
            <a:picLocks noChangeAspect="1" noChangeArrowheads="1"/>
          </p:cNvPicPr>
          <p:nvPr/>
        </p:nvPicPr>
        <p:blipFill>
          <a:blip r:embed="rId2" cstate="print"/>
          <a:srcRect/>
          <a:stretch>
            <a:fillRect/>
          </a:stretch>
        </p:blipFill>
        <p:spPr bwMode="auto">
          <a:xfrm>
            <a:off x="323528" y="1556792"/>
            <a:ext cx="4176464" cy="4286250"/>
          </a:xfrm>
          <a:prstGeom prst="rect">
            <a:avLst/>
          </a:prstGeom>
          <a:noFill/>
        </p:spPr>
      </p:pic>
      <p:pic>
        <p:nvPicPr>
          <p:cNvPr id="8195" name="Picture 3" descr="C:\Users\Lenovo\Desktop\colrfull.png"/>
          <p:cNvPicPr>
            <a:picLocks noChangeAspect="1" noChangeArrowheads="1"/>
          </p:cNvPicPr>
          <p:nvPr/>
        </p:nvPicPr>
        <p:blipFill>
          <a:blip r:embed="rId3" cstate="print"/>
          <a:srcRect/>
          <a:stretch>
            <a:fillRect/>
          </a:stretch>
        </p:blipFill>
        <p:spPr bwMode="auto">
          <a:xfrm>
            <a:off x="4572000" y="1556792"/>
            <a:ext cx="4571999" cy="4320480"/>
          </a:xfrm>
          <a:prstGeom prst="rect">
            <a:avLst/>
          </a:prstGeom>
          <a:noFill/>
        </p:spPr>
      </p:pic>
      <p:sp>
        <p:nvSpPr>
          <p:cNvPr id="4" name="3 Slayt Numarası Yer Tutucusu"/>
          <p:cNvSpPr>
            <a:spLocks noGrp="1"/>
          </p:cNvSpPr>
          <p:nvPr>
            <p:ph type="sldNum" sz="quarter" idx="12"/>
          </p:nvPr>
        </p:nvSpPr>
        <p:spPr/>
        <p:txBody>
          <a:bodyPr/>
          <a:lstStyle/>
          <a:p>
            <a:fld id="{F302176B-0E47-46AC-8F43-DAB4B8A37D06}" type="slidenum">
              <a:rPr lang="tr-TR" smtClean="0"/>
              <a:pPr/>
              <a:t>25</a:t>
            </a:fld>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Lenovo\Desktop\colorfull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Slayt Numarası Yer Tutucusu"/>
          <p:cNvSpPr>
            <a:spLocks noGrp="1"/>
          </p:cNvSpPr>
          <p:nvPr>
            <p:ph type="sldNum" sz="quarter" idx="12"/>
          </p:nvPr>
        </p:nvSpPr>
        <p:spPr/>
        <p:txBody>
          <a:bodyPr/>
          <a:lstStyle/>
          <a:p>
            <a:fld id="{F302176B-0E47-46AC-8F43-DAB4B8A37D06}" type="slidenum">
              <a:rPr lang="tr-TR" smtClean="0"/>
              <a:pPr/>
              <a:t>26</a:t>
            </a:fld>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Small</a:t>
            </a:r>
            <a:r>
              <a:rPr lang="tr-TR" dirty="0" smtClean="0"/>
              <a:t> </a:t>
            </a:r>
            <a:r>
              <a:rPr lang="tr-TR" dirty="0" err="1" smtClean="0"/>
              <a:t>Engineer</a:t>
            </a:r>
            <a:r>
              <a:rPr lang="tr-TR" dirty="0" smtClean="0"/>
              <a:t> (Küçük Mühendis)</a:t>
            </a:r>
            <a:endParaRPr lang="tr-TR" dirty="0"/>
          </a:p>
        </p:txBody>
      </p:sp>
      <p:sp>
        <p:nvSpPr>
          <p:cNvPr id="3" name="2 İçerik Yer Tutucusu"/>
          <p:cNvSpPr>
            <a:spLocks noGrp="1"/>
          </p:cNvSpPr>
          <p:nvPr>
            <p:ph idx="1"/>
          </p:nvPr>
        </p:nvSpPr>
        <p:spPr>
          <a:xfrm>
            <a:off x="457200" y="1935480"/>
            <a:ext cx="8229600" cy="4922520"/>
          </a:xfrm>
        </p:spPr>
        <p:txBody>
          <a:bodyPr>
            <a:normAutofit fontScale="92500" lnSpcReduction="20000"/>
          </a:bodyPr>
          <a:lstStyle/>
          <a:p>
            <a:r>
              <a:rPr lang="tr-TR" dirty="0" err="1" smtClean="0"/>
              <a:t>Small</a:t>
            </a:r>
            <a:r>
              <a:rPr lang="tr-TR" dirty="0" smtClean="0"/>
              <a:t> </a:t>
            </a:r>
            <a:r>
              <a:rPr lang="tr-TR" dirty="0" err="1" smtClean="0"/>
              <a:t>Engineer</a:t>
            </a:r>
            <a:r>
              <a:rPr lang="tr-TR" dirty="0" smtClean="0"/>
              <a:t> oyunu 60 parçalı gökdeleni inşa etmek için mantık becerilerinizi kullanın. Ahşap bloklarla binanızı yükseltirken iki mühendisin ayaklarının her zaman binada olmasına dikkat edin ki inşaatı yönetebilsinler.</a:t>
            </a:r>
          </a:p>
          <a:p>
            <a:r>
              <a:rPr lang="tr-TR" dirty="0" err="1" smtClean="0"/>
              <a:t>Small</a:t>
            </a:r>
            <a:r>
              <a:rPr lang="tr-TR" dirty="0" smtClean="0"/>
              <a:t> </a:t>
            </a:r>
            <a:r>
              <a:rPr lang="tr-TR" dirty="0" err="1" smtClean="0"/>
              <a:t>Engineer</a:t>
            </a:r>
            <a:r>
              <a:rPr lang="tr-TR" dirty="0" smtClean="0"/>
              <a:t> oyunu binanızın üzerinde ve bina tamamlanmış halde ise başardınız demektir! </a:t>
            </a:r>
            <a:r>
              <a:rPr lang="tr-TR" dirty="0" smtClean="0">
                <a:solidFill>
                  <a:srgbClr val="FF0000"/>
                </a:solidFill>
              </a:rPr>
              <a:t>Git gide zorlaşan 60 aşaması vardır. </a:t>
            </a:r>
            <a:r>
              <a:rPr lang="tr-TR" dirty="0" smtClean="0"/>
              <a:t>Çocuklar bu oyunu oynadıkça fazlasını isteyeceklerdir.</a:t>
            </a:r>
          </a:p>
          <a:p>
            <a:endParaRPr lang="tr-TR" dirty="0" smtClean="0"/>
          </a:p>
          <a:p>
            <a:r>
              <a:rPr lang="tr-TR" dirty="0" smtClean="0"/>
              <a:t>Ödüller:</a:t>
            </a:r>
          </a:p>
          <a:p>
            <a:pPr>
              <a:buNone/>
            </a:pPr>
            <a:r>
              <a:rPr lang="tr-TR" dirty="0" err="1" smtClean="0"/>
              <a:t>Canadian</a:t>
            </a:r>
            <a:r>
              <a:rPr lang="tr-TR" dirty="0" smtClean="0"/>
              <a:t> Toy </a:t>
            </a:r>
            <a:r>
              <a:rPr lang="tr-TR" dirty="0" err="1" smtClean="0"/>
              <a:t>Testing</a:t>
            </a:r>
            <a:r>
              <a:rPr lang="tr-TR" dirty="0" smtClean="0"/>
              <a:t> Council2012,</a:t>
            </a:r>
          </a:p>
          <a:p>
            <a:pPr>
              <a:buNone/>
            </a:pPr>
            <a:r>
              <a:rPr lang="tr-TR" dirty="0" err="1" smtClean="0"/>
              <a:t>Speelgoed</a:t>
            </a:r>
            <a:r>
              <a:rPr lang="tr-TR" dirty="0" smtClean="0"/>
              <a:t> </a:t>
            </a:r>
            <a:r>
              <a:rPr lang="tr-TR" dirty="0" err="1" smtClean="0"/>
              <a:t>van</a:t>
            </a:r>
            <a:r>
              <a:rPr lang="tr-TR" dirty="0" smtClean="0"/>
              <a:t> </a:t>
            </a:r>
            <a:r>
              <a:rPr lang="tr-TR" dirty="0" err="1" smtClean="0"/>
              <a:t>het</a:t>
            </a:r>
            <a:r>
              <a:rPr lang="tr-TR" dirty="0" smtClean="0"/>
              <a:t> </a:t>
            </a:r>
            <a:r>
              <a:rPr lang="tr-TR" dirty="0" err="1" smtClean="0"/>
              <a:t>jaar</a:t>
            </a:r>
            <a:r>
              <a:rPr lang="tr-TR" dirty="0" smtClean="0"/>
              <a:t> </a:t>
            </a:r>
            <a:r>
              <a:rPr lang="tr-TR" dirty="0" err="1" smtClean="0"/>
              <a:t>Belgie</a:t>
            </a:r>
            <a:r>
              <a:rPr lang="tr-TR" dirty="0" smtClean="0"/>
              <a:t> 2012,</a:t>
            </a:r>
          </a:p>
          <a:p>
            <a:pPr>
              <a:buNone/>
            </a:pPr>
            <a:r>
              <a:rPr lang="tr-TR" dirty="0" err="1" smtClean="0"/>
              <a:t>The</a:t>
            </a:r>
            <a:r>
              <a:rPr lang="tr-TR" dirty="0" smtClean="0"/>
              <a:t> </a:t>
            </a:r>
            <a:r>
              <a:rPr lang="tr-TR" dirty="0" err="1" smtClean="0"/>
              <a:t>National</a:t>
            </a:r>
            <a:r>
              <a:rPr lang="tr-TR" dirty="0" smtClean="0"/>
              <a:t> </a:t>
            </a:r>
            <a:r>
              <a:rPr lang="tr-TR" dirty="0" err="1" smtClean="0"/>
              <a:t>Parenting</a:t>
            </a:r>
            <a:r>
              <a:rPr lang="tr-TR" dirty="0" smtClean="0"/>
              <a:t> </a:t>
            </a:r>
            <a:r>
              <a:rPr lang="tr-TR" dirty="0" err="1" smtClean="0"/>
              <a:t>Center</a:t>
            </a:r>
            <a:r>
              <a:rPr lang="tr-TR" dirty="0" smtClean="0"/>
              <a:t> </a:t>
            </a:r>
            <a:r>
              <a:rPr lang="tr-TR" dirty="0" err="1" smtClean="0"/>
              <a:t>Seal</a:t>
            </a:r>
            <a:r>
              <a:rPr lang="tr-TR" dirty="0" smtClean="0"/>
              <a:t> of </a:t>
            </a:r>
            <a:r>
              <a:rPr lang="tr-TR" dirty="0" err="1" smtClean="0"/>
              <a:t>Approval</a:t>
            </a:r>
            <a:r>
              <a:rPr lang="tr-TR" dirty="0" smtClean="0"/>
              <a:t> 2012 </a:t>
            </a:r>
          </a:p>
          <a:p>
            <a:r>
              <a:rPr lang="tr-TR" dirty="0" smtClean="0"/>
              <a:t>YAŞ: 3+</a:t>
            </a:r>
          </a:p>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27</a:t>
            </a:fld>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Lenovo\Desktop\small-engineer-akil-oyunu-dk1.jpg"/>
          <p:cNvPicPr>
            <a:picLocks noChangeAspect="1" noChangeArrowheads="1"/>
          </p:cNvPicPr>
          <p:nvPr/>
        </p:nvPicPr>
        <p:blipFill>
          <a:blip r:embed="rId2" cstate="print"/>
          <a:srcRect/>
          <a:stretch>
            <a:fillRect/>
          </a:stretch>
        </p:blipFill>
        <p:spPr bwMode="auto">
          <a:xfrm>
            <a:off x="323528" y="1988840"/>
            <a:ext cx="4114033" cy="4581128"/>
          </a:xfrm>
          <a:prstGeom prst="rect">
            <a:avLst/>
          </a:prstGeom>
          <a:noFill/>
        </p:spPr>
      </p:pic>
      <p:pic>
        <p:nvPicPr>
          <p:cNvPr id="10243" name="Picture 3" descr="C:\Users\Lenovo\Desktop\s.engineer.jpg"/>
          <p:cNvPicPr>
            <a:picLocks noChangeAspect="1" noChangeArrowheads="1"/>
          </p:cNvPicPr>
          <p:nvPr/>
        </p:nvPicPr>
        <p:blipFill>
          <a:blip r:embed="rId3" cstate="print"/>
          <a:srcRect/>
          <a:stretch>
            <a:fillRect/>
          </a:stretch>
        </p:blipFill>
        <p:spPr bwMode="auto">
          <a:xfrm>
            <a:off x="4603656" y="1988840"/>
            <a:ext cx="4303335" cy="4536504"/>
          </a:xfrm>
          <a:prstGeom prst="rect">
            <a:avLst/>
          </a:prstGeom>
          <a:noFill/>
        </p:spPr>
      </p:pic>
      <p:sp>
        <p:nvSpPr>
          <p:cNvPr id="4" name="3 Slayt Numarası Yer Tutucusu"/>
          <p:cNvSpPr>
            <a:spLocks noGrp="1"/>
          </p:cNvSpPr>
          <p:nvPr>
            <p:ph type="sldNum" sz="quarter" idx="12"/>
          </p:nvPr>
        </p:nvSpPr>
        <p:spPr/>
        <p:txBody>
          <a:bodyPr/>
          <a:lstStyle/>
          <a:p>
            <a:fld id="{F302176B-0E47-46AC-8F43-DAB4B8A37D06}" type="slidenum">
              <a:rPr lang="tr-TR" smtClean="0"/>
              <a:pPr/>
              <a:t>28</a:t>
            </a:fld>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Akıl Oyunlarına Ulaşmak İçin…</a:t>
            </a:r>
            <a:endParaRPr lang="tr-TR" dirty="0"/>
          </a:p>
        </p:txBody>
      </p:sp>
      <p:sp>
        <p:nvSpPr>
          <p:cNvPr id="3" name="2 İçerik Yer Tutucusu"/>
          <p:cNvSpPr>
            <a:spLocks noGrp="1"/>
          </p:cNvSpPr>
          <p:nvPr>
            <p:ph idx="1"/>
          </p:nvPr>
        </p:nvSpPr>
        <p:spPr>
          <a:xfrm>
            <a:off x="395536" y="2204864"/>
            <a:ext cx="8280920" cy="720080"/>
          </a:xfrm>
        </p:spPr>
        <p:txBody>
          <a:bodyPr>
            <a:noAutofit/>
          </a:bodyPr>
          <a:lstStyle/>
          <a:p>
            <a:r>
              <a:rPr lang="tr-TR" sz="2400" dirty="0" smtClean="0"/>
              <a:t>İnternet siteleri, Kırtasiyeler, AVM’lerdeki oyuncakçılar</a:t>
            </a:r>
            <a:endParaRPr lang="tr-TR" sz="2400" dirty="0"/>
          </a:p>
        </p:txBody>
      </p:sp>
      <p:pic>
        <p:nvPicPr>
          <p:cNvPr id="1026" name="Picture 2" descr="akıl ve zeka oyunları ile ilgili görsel sonucu"/>
          <p:cNvPicPr>
            <a:picLocks noChangeAspect="1" noChangeArrowheads="1"/>
          </p:cNvPicPr>
          <p:nvPr/>
        </p:nvPicPr>
        <p:blipFill>
          <a:blip r:embed="rId2" cstate="print"/>
          <a:srcRect/>
          <a:stretch>
            <a:fillRect/>
          </a:stretch>
        </p:blipFill>
        <p:spPr bwMode="auto">
          <a:xfrm>
            <a:off x="539552" y="3284984"/>
            <a:ext cx="8191500" cy="3299073"/>
          </a:xfrm>
          <a:prstGeom prst="rect">
            <a:avLst/>
          </a:prstGeom>
          <a:noFill/>
        </p:spPr>
      </p:pic>
      <p:sp>
        <p:nvSpPr>
          <p:cNvPr id="5" name="4 Slayt Numarası Yer Tutucusu"/>
          <p:cNvSpPr>
            <a:spLocks noGrp="1"/>
          </p:cNvSpPr>
          <p:nvPr>
            <p:ph type="sldNum" sz="quarter" idx="12"/>
          </p:nvPr>
        </p:nvSpPr>
        <p:spPr/>
        <p:txBody>
          <a:bodyPr/>
          <a:lstStyle/>
          <a:p>
            <a:fld id="{F302176B-0E47-46AC-8F43-DAB4B8A37D06}" type="slidenum">
              <a:rPr lang="tr-TR" smtClean="0"/>
              <a:pPr/>
              <a:t>29</a:t>
            </a:fld>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546225"/>
            <a:ext cx="8229600" cy="2209800"/>
          </a:xfrm>
        </p:spPr>
        <p:txBody>
          <a:bodyPr/>
          <a:lstStyle/>
          <a:p>
            <a:pPr>
              <a:defRPr/>
            </a:pPr>
            <a:r>
              <a:rPr lang="tr-TR" dirty="0" smtClean="0"/>
              <a:t>Bir bilgi toplumu, kesinlikle çok televizyon izleyenlerden oluşmaz. Çocukların yoğun olarak televizyondaki bombardımana maruz kalması çok sakıncalı bir durumdur.</a:t>
            </a:r>
          </a:p>
          <a:p>
            <a:pPr marL="0" indent="0">
              <a:buFont typeface="Wingdings 2" pitchFamily="18" charset="2"/>
              <a:buNone/>
              <a:defRPr/>
            </a:pPr>
            <a:r>
              <a:rPr lang="tr-TR" dirty="0" smtClean="0"/>
              <a:t>			ŞENOL GÖKA (TRT Genel Müdürü)</a:t>
            </a:r>
            <a:endParaRPr lang="tr-TR" dirty="0"/>
          </a:p>
        </p:txBody>
      </p:sp>
      <p:sp>
        <p:nvSpPr>
          <p:cNvPr id="4" name="Slayt Numarası Yer Tutucusu 3"/>
          <p:cNvSpPr>
            <a:spLocks noGrp="1"/>
          </p:cNvSpPr>
          <p:nvPr>
            <p:ph type="sldNum" sz="quarter" idx="12"/>
          </p:nvPr>
        </p:nvSpPr>
        <p:spPr/>
        <p:txBody>
          <a:bodyPr/>
          <a:lstStyle/>
          <a:p>
            <a:fld id="{1DF697D3-A495-4A8C-B6D2-05F655D2C6D3}" type="slidenum">
              <a:rPr lang="tr-TR"/>
              <a:pPr/>
              <a:t>3</a:t>
            </a:fld>
            <a:endParaRPr lang="tr-TR"/>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08411" y="3885113"/>
            <a:ext cx="4727178" cy="2938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677" name="Rectangle 2"/>
          <p:cNvSpPr>
            <a:spLocks noGrp="1" noChangeArrowheads="1"/>
          </p:cNvSpPr>
          <p:nvPr>
            <p:ph type="title"/>
          </p:nvPr>
        </p:nvSpPr>
        <p:spPr>
          <a:xfrm>
            <a:off x="457200" y="996950"/>
            <a:ext cx="8229600" cy="420688"/>
          </a:xfrm>
        </p:spPr>
        <p:txBody>
          <a:bodyPr>
            <a:normAutofit fontScale="90000"/>
          </a:bodyPr>
          <a:lstStyle/>
          <a:p>
            <a:pPr algn="ctr" eaLnBrk="1" hangingPunct="1"/>
            <a:r>
              <a:rPr lang="tr-TR" b="1" smtClean="0"/>
              <a:t>EKRAN</a:t>
            </a:r>
            <a:r>
              <a:rPr lang="tr-TR" smtClean="0"/>
              <a:t> </a:t>
            </a:r>
            <a:r>
              <a:rPr lang="tr-TR" b="1" smtClean="0"/>
              <a:t>BAĞIMLILIĞI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lstStyle/>
          <a:p>
            <a:r>
              <a:rPr lang="tr-TR" dirty="0" smtClean="0"/>
              <a:t>BİR SAATİNİ…</a:t>
            </a:r>
            <a:endParaRPr lang="tr-TR" dirty="0"/>
          </a:p>
        </p:txBody>
      </p:sp>
      <p:sp>
        <p:nvSpPr>
          <p:cNvPr id="3" name="İçerik Yer Tutucusu 2"/>
          <p:cNvSpPr>
            <a:spLocks noGrp="1"/>
          </p:cNvSpPr>
          <p:nvPr>
            <p:ph idx="1"/>
          </p:nvPr>
        </p:nvSpPr>
        <p:spPr>
          <a:xfrm>
            <a:off x="179512" y="1628800"/>
            <a:ext cx="8856984" cy="4968552"/>
          </a:xfrm>
        </p:spPr>
        <p:txBody>
          <a:bodyPr>
            <a:normAutofit fontScale="70000" lnSpcReduction="20000"/>
          </a:bodyPr>
          <a:lstStyle/>
          <a:p>
            <a:pPr fontAlgn="base"/>
            <a:r>
              <a:rPr lang="tr-TR" sz="2700" dirty="0">
                <a:latin typeface="Californian FB" panose="0207040306080B030204" pitchFamily="18" charset="0"/>
              </a:rPr>
              <a:t>Adam yorgun argın eve döndüğünde 5 yaşındaki çocuğunu kapının önünde beklerken buldu.  Çocuk babasına, “Baba bir saatte ne kadar para kazanıyorsun” diye sordu. Zaten yorgun gelen adam, “Bu senin işin değil” diye cevap verdi. Bunun üzerine çocuk “Babacım lütfen, bilmek istiyorum” diye üsteledi. Adam -İlla da bilmek istiyorsan 20 milyon” diye cevap verdi. Bunun üzerine çocuk “Peki bana 10 milyon borç verir misin” diye </a:t>
            </a:r>
            <a:r>
              <a:rPr lang="tr-TR" sz="2700" dirty="0" smtClean="0">
                <a:latin typeface="Californian FB" panose="0207040306080B030204" pitchFamily="18" charset="0"/>
              </a:rPr>
              <a:t>sordu. Adam </a:t>
            </a:r>
            <a:r>
              <a:rPr lang="tr-TR" sz="2700" dirty="0">
                <a:latin typeface="Californian FB" panose="0207040306080B030204" pitchFamily="18" charset="0"/>
              </a:rPr>
              <a:t>iyice sinirlenip, -Benim senin saçma oyuncaklarına veya benzeri şeylerine ayıracak param yok. Hadi, derhal odana git ve kapını kapat” </a:t>
            </a:r>
            <a:r>
              <a:rPr lang="tr-TR" sz="2700" dirty="0" smtClean="0">
                <a:latin typeface="Californian FB" panose="0207040306080B030204" pitchFamily="18" charset="0"/>
              </a:rPr>
              <a:t>dedi. Çocuk </a:t>
            </a:r>
            <a:r>
              <a:rPr lang="tr-TR" sz="2700" dirty="0">
                <a:latin typeface="Californian FB" panose="0207040306080B030204" pitchFamily="18" charset="0"/>
              </a:rPr>
              <a:t>sessizce odasına çıkıp kapıyı kapattı. Adam sinirli sinirli; </a:t>
            </a:r>
            <a:r>
              <a:rPr lang="tr-TR" sz="2700" dirty="0" smtClean="0">
                <a:latin typeface="Californian FB" panose="0207040306080B030204" pitchFamily="18" charset="0"/>
              </a:rPr>
              <a:t>«Bu </a:t>
            </a:r>
            <a:r>
              <a:rPr lang="tr-TR" sz="2700" dirty="0">
                <a:latin typeface="Californian FB" panose="0207040306080B030204" pitchFamily="18" charset="0"/>
              </a:rPr>
              <a:t>çocuk nasıl böyle şeylere cesaret eder</a:t>
            </a:r>
            <a:r>
              <a:rPr lang="tr-TR" sz="2700" dirty="0" smtClean="0">
                <a:latin typeface="Californian FB" panose="0207040306080B030204" pitchFamily="18" charset="0"/>
              </a:rPr>
              <a:t>.» </a:t>
            </a:r>
            <a:r>
              <a:rPr lang="tr-TR" sz="2700" dirty="0">
                <a:latin typeface="Californian FB" panose="0207040306080B030204" pitchFamily="18" charset="0"/>
              </a:rPr>
              <a:t>diye düşündü. Aradan bir saat geçtikten sonra adam biraz daha sakinleşti ve çocuğa parayı neden istediğini bile sormadığını düşündü, “Belki de gerçekten lazımdı”…Yukarı çocuğunun odasına çıktı ve kapıyı açtı… Yatağında olan çocuğa,” Uyuyor musun” diye sordu. Çocuk “Hayır” diye cevap verdi… -Al bakalım, istediğin 10 milyon. Sana az önce sert davrandığım için üzgünüm. Ama uzun ve yorucu bir gün geçirdim” dedi… Çocuk sevinçle haykırdı, “Teşekkürler babacığım</a:t>
            </a:r>
            <a:r>
              <a:rPr lang="tr-TR" sz="2700" dirty="0" smtClean="0">
                <a:latin typeface="Californian FB" panose="0207040306080B030204" pitchFamily="18" charset="0"/>
              </a:rPr>
              <a:t>”… Hemen </a:t>
            </a:r>
            <a:r>
              <a:rPr lang="tr-TR" sz="2700" dirty="0">
                <a:latin typeface="Californian FB" panose="0207040306080B030204" pitchFamily="18" charset="0"/>
              </a:rPr>
              <a:t>yastığının altından diğer buruşuk paraları çıkardı. Adamın suratına baktı ve yavaşça paraları saydı. Bunu gören adam iyice sinirlenerek, “Paran olduğu halde neden benden para istiyorsun? </a:t>
            </a:r>
            <a:r>
              <a:rPr lang="tr-TR" sz="2700" dirty="0" smtClean="0">
                <a:latin typeface="Californian FB" panose="0207040306080B030204" pitchFamily="18" charset="0"/>
              </a:rPr>
              <a:t>diye </a:t>
            </a:r>
            <a:r>
              <a:rPr lang="tr-TR" sz="2700" dirty="0">
                <a:latin typeface="Californian FB" panose="0207040306080B030204" pitchFamily="18" charset="0"/>
              </a:rPr>
              <a:t>kızdı… </a:t>
            </a:r>
            <a:endParaRPr lang="tr-TR" sz="2700" dirty="0" smtClean="0">
              <a:latin typeface="Californian FB" panose="0207040306080B030204" pitchFamily="18" charset="0"/>
            </a:endParaRPr>
          </a:p>
          <a:p>
            <a:pPr fontAlgn="base"/>
            <a:r>
              <a:rPr lang="tr-TR" sz="2700" dirty="0" smtClean="0">
                <a:latin typeface="Californian FB" panose="0207040306080B030204" pitchFamily="18" charset="0"/>
              </a:rPr>
              <a:t>Çocuk </a:t>
            </a:r>
            <a:r>
              <a:rPr lang="tr-TR" sz="2700" dirty="0">
                <a:latin typeface="Californian FB" panose="0207040306080B030204" pitchFamily="18" charset="0"/>
              </a:rPr>
              <a:t>“Param vardı ama yeterince yoktu ” dedi ve yüzünde mahcup bir gülücükle paraları babasına uzattı; “İşte 20 milyon… Şimdi bir saatini alabilir miyim babacım?”</a:t>
            </a:r>
          </a:p>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30</a:t>
            </a:fld>
            <a:endParaRPr lang="tr-TR"/>
          </a:p>
        </p:txBody>
      </p:sp>
    </p:spTree>
    <p:extLst>
      <p:ext uri="{BB962C8B-B14F-4D97-AF65-F5344CB8AC3E}">
        <p14:creationId xmlns="" xmlns:p14="http://schemas.microsoft.com/office/powerpoint/2010/main" val="129811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700808"/>
            <a:ext cx="8229600" cy="936104"/>
          </a:xfrm>
        </p:spPr>
        <p:txBody>
          <a:bodyPr>
            <a:normAutofit/>
          </a:bodyPr>
          <a:lstStyle/>
          <a:p>
            <a:pPr algn="ctr"/>
            <a:r>
              <a:rPr lang="tr-TR" b="1" i="1" dirty="0" smtClean="0"/>
              <a:t>KATILIMINIZ İÇİN TEŞEKKÜRLER</a:t>
            </a:r>
            <a:endParaRPr lang="tr-TR" b="1" i="1" dirty="0"/>
          </a:p>
        </p:txBody>
      </p:sp>
      <p:pic>
        <p:nvPicPr>
          <p:cNvPr id="16386" name="Picture 2" descr="alkış gülen yüz ile ilgili görsel sonucu"/>
          <p:cNvPicPr>
            <a:picLocks noChangeAspect="1" noChangeArrowheads="1"/>
          </p:cNvPicPr>
          <p:nvPr/>
        </p:nvPicPr>
        <p:blipFill>
          <a:blip r:embed="rId2" cstate="print"/>
          <a:srcRect/>
          <a:stretch>
            <a:fillRect/>
          </a:stretch>
        </p:blipFill>
        <p:spPr bwMode="auto">
          <a:xfrm>
            <a:off x="1763688" y="3068960"/>
            <a:ext cx="5720766" cy="3212976"/>
          </a:xfrm>
          <a:prstGeom prst="rect">
            <a:avLst/>
          </a:prstGeom>
          <a:noFill/>
        </p:spPr>
      </p:pic>
      <p:sp>
        <p:nvSpPr>
          <p:cNvPr id="4" name="3 Slayt Numarası Yer Tutucusu"/>
          <p:cNvSpPr>
            <a:spLocks noGrp="1"/>
          </p:cNvSpPr>
          <p:nvPr>
            <p:ph type="sldNum" sz="quarter" idx="12"/>
          </p:nvPr>
        </p:nvSpPr>
        <p:spPr/>
        <p:txBody>
          <a:bodyPr/>
          <a:lstStyle/>
          <a:p>
            <a:fld id="{F302176B-0E47-46AC-8F43-DAB4B8A37D06}" type="slidenum">
              <a:rPr lang="tr-TR" smtClean="0"/>
              <a:pPr/>
              <a:t>31</a:t>
            </a:fld>
            <a:endParaRPr lang="tr-TR"/>
          </a:p>
        </p:txBody>
      </p:sp>
    </p:spTree>
    <p:extLst>
      <p:ext uri="{BB962C8B-B14F-4D97-AF65-F5344CB8AC3E}">
        <p14:creationId xmlns="" xmlns:p14="http://schemas.microsoft.com/office/powerpoint/2010/main" val="2907918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312" y="918232"/>
            <a:ext cx="6059855" cy="5823135"/>
          </a:xfrm>
        </p:spPr>
        <p:txBody>
          <a:bodyPr>
            <a:normAutofit fontScale="92500" lnSpcReduction="10000"/>
          </a:bodyPr>
          <a:lstStyle/>
          <a:p>
            <a:r>
              <a:rPr lang="tr-TR" dirty="0"/>
              <a:t>Okulöncesi yaşlarda çocuklar A-B’sıyla vakit geçirmekten hoşlanırken, ilköğretim ve ergenlik döneminde </a:t>
            </a:r>
            <a:r>
              <a:rPr lang="tr-TR" dirty="0">
                <a:solidFill>
                  <a:srgbClr val="FF0000"/>
                </a:solidFill>
              </a:rPr>
              <a:t>arkadaşlarıyla</a:t>
            </a:r>
            <a:r>
              <a:rPr lang="tr-TR" dirty="0"/>
              <a:t> vakit geçirmekten hoşlanırlar. Bu durum gelişim özelliklerinin gereğidir ve oldukça </a:t>
            </a:r>
            <a:r>
              <a:rPr lang="tr-TR" dirty="0">
                <a:solidFill>
                  <a:srgbClr val="00B0F0"/>
                </a:solidFill>
              </a:rPr>
              <a:t>normaldir.</a:t>
            </a:r>
            <a:r>
              <a:rPr lang="tr-TR" dirty="0"/>
              <a:t> </a:t>
            </a:r>
            <a:endParaRPr lang="tr-TR" dirty="0" smtClean="0"/>
          </a:p>
          <a:p>
            <a:r>
              <a:rPr lang="tr-TR" dirty="0" smtClean="0"/>
              <a:t>ANCAK</a:t>
            </a:r>
            <a:r>
              <a:rPr lang="tr-TR" dirty="0"/>
              <a:t>, ailece zaman geçirmenin her zaman </a:t>
            </a:r>
            <a:r>
              <a:rPr lang="tr-TR" dirty="0">
                <a:solidFill>
                  <a:srgbClr val="7030A0"/>
                </a:solidFill>
              </a:rPr>
              <a:t>ihtiyaç</a:t>
            </a:r>
            <a:r>
              <a:rPr lang="tr-TR" dirty="0"/>
              <a:t> olduğu da unutulmamalıdır. Aileyle vakit geçirme bazen rutin işleri birlikte yapmak iken(birlikte film izleme, akraba ziyareti, akşam yemeği yeme vb.) bazen de planlı bir biçimde gerçekleşir(piknik yapma, dışarda yemek yeme, hafta sonu il dışında gezi gibi). </a:t>
            </a:r>
            <a:endParaRPr lang="tr-TR" dirty="0" smtClean="0"/>
          </a:p>
          <a:p>
            <a:r>
              <a:rPr lang="tr-TR" dirty="0" smtClean="0"/>
              <a:t>Ailenin </a:t>
            </a:r>
            <a:r>
              <a:rPr lang="tr-TR" dirty="0"/>
              <a:t>düzenli olarak bir araya gelmesi çocuğun </a:t>
            </a:r>
            <a:r>
              <a:rPr lang="tr-TR" dirty="0">
                <a:solidFill>
                  <a:srgbClr val="00B050"/>
                </a:solidFill>
              </a:rPr>
              <a:t>gelişimini olumlu </a:t>
            </a:r>
            <a:r>
              <a:rPr lang="tr-TR" dirty="0"/>
              <a:t>etkilemektedir. </a:t>
            </a:r>
          </a:p>
          <a:p>
            <a:pPr marL="0" indent="0">
              <a:buNone/>
            </a:pPr>
            <a:endParaRPr lang="tr-TR"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56176" y="1700808"/>
            <a:ext cx="2987037" cy="41044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3 Slayt Numarası Yer Tutucusu"/>
          <p:cNvSpPr>
            <a:spLocks noGrp="1"/>
          </p:cNvSpPr>
          <p:nvPr>
            <p:ph type="sldNum" sz="quarter" idx="12"/>
          </p:nvPr>
        </p:nvSpPr>
        <p:spPr/>
        <p:txBody>
          <a:bodyPr/>
          <a:lstStyle/>
          <a:p>
            <a:fld id="{F302176B-0E47-46AC-8F43-DAB4B8A37D06}" type="slidenum">
              <a:rPr lang="tr-TR" smtClean="0"/>
              <a:pPr/>
              <a:t>4</a:t>
            </a:fld>
            <a:endParaRPr lang="tr-TR"/>
          </a:p>
        </p:txBody>
      </p:sp>
    </p:spTree>
    <p:extLst>
      <p:ext uri="{BB962C8B-B14F-4D97-AF65-F5344CB8AC3E}">
        <p14:creationId xmlns="" xmlns:p14="http://schemas.microsoft.com/office/powerpoint/2010/main" val="107139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415880"/>
          </a:xfrm>
        </p:spPr>
        <p:txBody>
          <a:bodyPr>
            <a:normAutofit fontScale="92500"/>
          </a:bodyPr>
          <a:lstStyle/>
          <a:p>
            <a:pPr marL="0" indent="0">
              <a:buNone/>
            </a:pPr>
            <a:r>
              <a:rPr lang="tr-TR" b="1" i="1" dirty="0"/>
              <a:t>Oyun çocuğun BEDENSEL, ZİHİNSEL, SOSYAL ve DUYGUSAL gelişimini </a:t>
            </a:r>
            <a:r>
              <a:rPr lang="tr-TR" b="1" i="1" dirty="0" smtClean="0"/>
              <a:t>destekler:</a:t>
            </a:r>
            <a:endParaRPr lang="tr-TR" b="1" i="1" dirty="0"/>
          </a:p>
          <a:p>
            <a:r>
              <a:rPr lang="tr-TR" u="sng" dirty="0">
                <a:solidFill>
                  <a:srgbClr val="C00000"/>
                </a:solidFill>
              </a:rPr>
              <a:t>BEDENSEL GELİŞİM:</a:t>
            </a:r>
            <a:r>
              <a:rPr lang="tr-TR" dirty="0">
                <a:solidFill>
                  <a:srgbClr val="C00000"/>
                </a:solidFill>
              </a:rPr>
              <a:t> </a:t>
            </a:r>
            <a:r>
              <a:rPr lang="tr-TR" dirty="0" smtClean="0"/>
              <a:t>Çocuğun </a:t>
            </a:r>
            <a:r>
              <a:rPr lang="tr-TR" dirty="0"/>
              <a:t>futbol oynaması veya kızların ip atlaması bedensel olarak onları geliştirir. Oyun açık havada oynanıyorsa çocuk D vitamini de alır. </a:t>
            </a:r>
          </a:p>
          <a:p>
            <a:r>
              <a:rPr lang="tr-TR" u="sng" dirty="0">
                <a:solidFill>
                  <a:srgbClr val="C00000"/>
                </a:solidFill>
              </a:rPr>
              <a:t>ZİHİNSEL GELİŞİM:</a:t>
            </a:r>
            <a:r>
              <a:rPr lang="tr-TR" dirty="0">
                <a:solidFill>
                  <a:srgbClr val="C00000"/>
                </a:solidFill>
              </a:rPr>
              <a:t> </a:t>
            </a:r>
            <a:r>
              <a:rPr lang="tr-TR" dirty="0" smtClean="0"/>
              <a:t>Çocukların </a:t>
            </a:r>
            <a:r>
              <a:rPr lang="tr-TR" dirty="0"/>
              <a:t>oyun kurarken plan yapmaları, taktik geliştirmeler; oyun oynarken sağ-sol, ön-arka gibi kavramları öğrenmeleri bu açıdan bir kazanımdır.</a:t>
            </a:r>
          </a:p>
          <a:p>
            <a:r>
              <a:rPr lang="tr-TR" u="sng" dirty="0">
                <a:solidFill>
                  <a:srgbClr val="C00000"/>
                </a:solidFill>
              </a:rPr>
              <a:t>SOSYAL GELİŞİM:</a:t>
            </a:r>
            <a:r>
              <a:rPr lang="tr-TR" dirty="0">
                <a:solidFill>
                  <a:srgbClr val="C00000"/>
                </a:solidFill>
              </a:rPr>
              <a:t> </a:t>
            </a:r>
            <a:r>
              <a:rPr lang="tr-TR" dirty="0"/>
              <a:t>Çocuklar oyun aracılığıyla sosyalleşir, işbirliği yapar, sıralarını beklemeyi ve paylaşmayı öğrenir.</a:t>
            </a:r>
          </a:p>
          <a:p>
            <a:r>
              <a:rPr lang="tr-TR" u="sng" dirty="0">
                <a:solidFill>
                  <a:srgbClr val="C00000"/>
                </a:solidFill>
              </a:rPr>
              <a:t>DUYGUSAL GELİŞİM:</a:t>
            </a:r>
            <a:r>
              <a:rPr lang="tr-TR" dirty="0">
                <a:solidFill>
                  <a:srgbClr val="C00000"/>
                </a:solidFill>
              </a:rPr>
              <a:t> </a:t>
            </a:r>
            <a:r>
              <a:rPr lang="tr-TR" dirty="0"/>
              <a:t>Yine çocuklar, kazanmayı ve kaybetmeyi öğrenir. Zamanla kaybetmenin normal olduğu anlar. Duygularını ifade etmeyi öğrenir.</a:t>
            </a:r>
          </a:p>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5</a:t>
            </a:fld>
            <a:endParaRPr lang="tr-TR"/>
          </a:p>
        </p:txBody>
      </p:sp>
    </p:spTree>
    <p:extLst>
      <p:ext uri="{BB962C8B-B14F-4D97-AF65-F5344CB8AC3E}">
        <p14:creationId xmlns="" xmlns:p14="http://schemas.microsoft.com/office/powerpoint/2010/main" val="1402103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OYUNDAN ÖNCE: </a:t>
            </a:r>
            <a:endParaRPr lang="tr-TR" dirty="0"/>
          </a:p>
        </p:txBody>
      </p:sp>
      <p:sp>
        <p:nvSpPr>
          <p:cNvPr id="3" name="İçerik Yer Tutucusu 2"/>
          <p:cNvSpPr>
            <a:spLocks noGrp="1"/>
          </p:cNvSpPr>
          <p:nvPr>
            <p:ph idx="1"/>
          </p:nvPr>
        </p:nvSpPr>
        <p:spPr/>
        <p:txBody>
          <a:bodyPr>
            <a:normAutofit fontScale="92500" lnSpcReduction="20000"/>
          </a:bodyPr>
          <a:lstStyle/>
          <a:p>
            <a:pPr lvl="0"/>
            <a:r>
              <a:rPr lang="tr-TR" b="1" u="sng" dirty="0" smtClean="0">
                <a:solidFill>
                  <a:srgbClr val="00B0F0"/>
                </a:solidFill>
              </a:rPr>
              <a:t>Oyuna </a:t>
            </a:r>
            <a:r>
              <a:rPr lang="tr-TR" b="1" u="sng" dirty="0">
                <a:solidFill>
                  <a:srgbClr val="00B0F0"/>
                </a:solidFill>
              </a:rPr>
              <a:t>önem verin:</a:t>
            </a:r>
            <a:r>
              <a:rPr lang="tr-TR" b="1" dirty="0">
                <a:solidFill>
                  <a:srgbClr val="00B0F0"/>
                </a:solidFill>
              </a:rPr>
              <a:t> </a:t>
            </a:r>
            <a:r>
              <a:rPr lang="tr-TR" dirty="0"/>
              <a:t>Bu durum ilişkinizi güçlendirmek için bir fırsattır. Oyun sayesinde çocuğunuzun dünyasına girebilir ve algılarını daha yakından görebilme şansı yakalayabilirsiniz.</a:t>
            </a:r>
          </a:p>
          <a:p>
            <a:pPr lvl="0"/>
            <a:r>
              <a:rPr lang="tr-TR" b="1" u="sng" dirty="0">
                <a:solidFill>
                  <a:srgbClr val="00B0F0"/>
                </a:solidFill>
              </a:rPr>
              <a:t>Oyun </a:t>
            </a:r>
            <a:r>
              <a:rPr lang="tr-TR" b="1" u="sng" dirty="0" smtClean="0">
                <a:solidFill>
                  <a:srgbClr val="00B0F0"/>
                </a:solidFill>
              </a:rPr>
              <a:t>oynama sıklığı: </a:t>
            </a:r>
            <a:r>
              <a:rPr lang="tr-TR" dirty="0" smtClean="0"/>
              <a:t>Çocuğunuz 5 </a:t>
            </a:r>
            <a:r>
              <a:rPr lang="tr-TR" dirty="0"/>
              <a:t>yaşından küçükse mümkünse her gün veya haftada 3-4 gün o.ü. çocuğunuzla </a:t>
            </a:r>
            <a:r>
              <a:rPr lang="tr-TR" dirty="0" smtClean="0"/>
              <a:t>vakit geçirin. </a:t>
            </a:r>
            <a:endParaRPr lang="tr-TR" dirty="0"/>
          </a:p>
          <a:p>
            <a:pPr lvl="0"/>
            <a:r>
              <a:rPr lang="tr-TR" b="1" u="sng" dirty="0">
                <a:solidFill>
                  <a:srgbClr val="00B0F0"/>
                </a:solidFill>
              </a:rPr>
              <a:t>Oyun alanının ve zamanının belirlenmesi:</a:t>
            </a:r>
            <a:r>
              <a:rPr lang="tr-TR" b="1" dirty="0">
                <a:solidFill>
                  <a:srgbClr val="00B0F0"/>
                </a:solidFill>
              </a:rPr>
              <a:t> </a:t>
            </a:r>
            <a:r>
              <a:rPr lang="tr-TR" dirty="0" smtClean="0"/>
              <a:t>Materyal/eşya hazırlığı </a:t>
            </a:r>
            <a:r>
              <a:rPr lang="tr-TR" dirty="0"/>
              <a:t>yapılır. Bu zaman dilimi sadece aile içi dinamikleri güçlendirmek için ayrılmış olmalıdır.</a:t>
            </a:r>
          </a:p>
          <a:p>
            <a:r>
              <a:rPr lang="tr-TR" b="1" u="sng" dirty="0">
                <a:solidFill>
                  <a:srgbClr val="00B0F0"/>
                </a:solidFill>
              </a:rPr>
              <a:t>Sınırların belirlenmesi:</a:t>
            </a:r>
            <a:r>
              <a:rPr lang="tr-TR" b="1" dirty="0">
                <a:solidFill>
                  <a:srgbClr val="00B0F0"/>
                </a:solidFill>
              </a:rPr>
              <a:t> </a:t>
            </a:r>
            <a:r>
              <a:rPr lang="tr-TR" dirty="0" smtClean="0"/>
              <a:t>Çocukla </a:t>
            </a:r>
            <a:r>
              <a:rPr lang="tr-TR" dirty="0"/>
              <a:t>yapılacak etkinlik için süre, içerik vs. gibi değişkenler konusunda kurallar belirlenmelidir.</a:t>
            </a:r>
          </a:p>
        </p:txBody>
      </p:sp>
      <p:sp>
        <p:nvSpPr>
          <p:cNvPr id="4" name="3 Slayt Numarası Yer Tutucusu"/>
          <p:cNvSpPr>
            <a:spLocks noGrp="1"/>
          </p:cNvSpPr>
          <p:nvPr>
            <p:ph type="sldNum" sz="quarter" idx="12"/>
          </p:nvPr>
        </p:nvSpPr>
        <p:spPr/>
        <p:txBody>
          <a:bodyPr/>
          <a:lstStyle/>
          <a:p>
            <a:fld id="{F302176B-0E47-46AC-8F43-DAB4B8A37D06}" type="slidenum">
              <a:rPr lang="tr-TR" smtClean="0"/>
              <a:pPr/>
              <a:t>6</a:t>
            </a:fld>
            <a:endParaRPr lang="tr-TR"/>
          </a:p>
        </p:txBody>
      </p:sp>
    </p:spTree>
    <p:extLst>
      <p:ext uri="{BB962C8B-B14F-4D97-AF65-F5344CB8AC3E}">
        <p14:creationId xmlns="" xmlns:p14="http://schemas.microsoft.com/office/powerpoint/2010/main" val="1565554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8229600" cy="1143000"/>
          </a:xfrm>
        </p:spPr>
        <p:txBody>
          <a:bodyPr>
            <a:normAutofit/>
          </a:bodyPr>
          <a:lstStyle/>
          <a:p>
            <a:r>
              <a:rPr lang="tr-TR" b="1" dirty="0"/>
              <a:t>OYUN SÜRESİNCE: </a:t>
            </a:r>
            <a:endParaRPr lang="tr-TR" dirty="0"/>
          </a:p>
        </p:txBody>
      </p:sp>
      <p:sp>
        <p:nvSpPr>
          <p:cNvPr id="3" name="İçerik Yer Tutucusu 2"/>
          <p:cNvSpPr>
            <a:spLocks noGrp="1"/>
          </p:cNvSpPr>
          <p:nvPr>
            <p:ph idx="1"/>
          </p:nvPr>
        </p:nvSpPr>
        <p:spPr>
          <a:xfrm>
            <a:off x="179512" y="1935480"/>
            <a:ext cx="4824536" cy="4589864"/>
          </a:xfrm>
        </p:spPr>
        <p:txBody>
          <a:bodyPr>
            <a:normAutofit fontScale="85000" lnSpcReduction="10000"/>
          </a:bodyPr>
          <a:lstStyle/>
          <a:p>
            <a:pPr lvl="0"/>
            <a:r>
              <a:rPr lang="tr-TR" dirty="0" smtClean="0"/>
              <a:t>Beden </a:t>
            </a:r>
            <a:r>
              <a:rPr lang="tr-TR" dirty="0"/>
              <a:t>duruşunuzu çocuğa göre ayarlayın.</a:t>
            </a:r>
          </a:p>
          <a:p>
            <a:pPr lvl="0"/>
            <a:r>
              <a:rPr lang="tr-TR" dirty="0" smtClean="0"/>
              <a:t>Ders </a:t>
            </a:r>
            <a:r>
              <a:rPr lang="tr-TR" dirty="0"/>
              <a:t>vermeyin.</a:t>
            </a:r>
          </a:p>
          <a:p>
            <a:pPr lvl="0"/>
            <a:r>
              <a:rPr lang="tr-TR" dirty="0"/>
              <a:t>Oyun tamamen mantıklı olmak zorunda değildir.</a:t>
            </a:r>
          </a:p>
          <a:p>
            <a:pPr lvl="0"/>
            <a:r>
              <a:rPr lang="tr-TR" dirty="0"/>
              <a:t>Cesaretlendirin ve övün.</a:t>
            </a:r>
          </a:p>
          <a:p>
            <a:pPr lvl="0"/>
            <a:r>
              <a:rPr lang="tr-TR" dirty="0"/>
              <a:t>Olumsuz davranışlarla karşılaşırsanız, çocuğunuz bu davranışını bırakana kadar onunla ilgiyi kesin. Örneğin çocuk mızmızlanırsa kafanızı başka yöne çevirin ve onunla konuşmayın. İstendik davranmaya başladığında tekrar ilgilenmeye devam edin</a:t>
            </a:r>
            <a:r>
              <a:rPr lang="tr-TR" dirty="0" smtClean="0"/>
              <a:t>.</a:t>
            </a:r>
            <a:endParaRPr lang="tr-TR"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47945" y="1916832"/>
            <a:ext cx="3861470" cy="44644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4 Slayt Numarası Yer Tutucusu"/>
          <p:cNvSpPr>
            <a:spLocks noGrp="1"/>
          </p:cNvSpPr>
          <p:nvPr>
            <p:ph type="sldNum" sz="quarter" idx="12"/>
          </p:nvPr>
        </p:nvSpPr>
        <p:spPr/>
        <p:txBody>
          <a:bodyPr/>
          <a:lstStyle/>
          <a:p>
            <a:fld id="{F302176B-0E47-46AC-8F43-DAB4B8A37D06}" type="slidenum">
              <a:rPr lang="tr-TR" smtClean="0"/>
              <a:pPr/>
              <a:t>7</a:t>
            </a:fld>
            <a:endParaRPr lang="tr-TR"/>
          </a:p>
        </p:txBody>
      </p:sp>
    </p:spTree>
    <p:extLst>
      <p:ext uri="{BB962C8B-B14F-4D97-AF65-F5344CB8AC3E}">
        <p14:creationId xmlns="" xmlns:p14="http://schemas.microsoft.com/office/powerpoint/2010/main" val="1997889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BUNLARA DİKKAT</a:t>
            </a:r>
            <a:r>
              <a:rPr lang="tr-TR" b="1" dirty="0" smtClean="0"/>
              <a:t>!</a:t>
            </a:r>
            <a:endParaRPr lang="tr-TR" dirty="0"/>
          </a:p>
        </p:txBody>
      </p:sp>
      <p:sp>
        <p:nvSpPr>
          <p:cNvPr id="3" name="İçerik Yer Tutucusu 2"/>
          <p:cNvSpPr>
            <a:spLocks noGrp="1"/>
          </p:cNvSpPr>
          <p:nvPr>
            <p:ph idx="1"/>
          </p:nvPr>
        </p:nvSpPr>
        <p:spPr>
          <a:xfrm>
            <a:off x="179512" y="2132856"/>
            <a:ext cx="4114800" cy="4191744"/>
          </a:xfrm>
        </p:spPr>
        <p:txBody>
          <a:bodyPr/>
          <a:lstStyle/>
          <a:p>
            <a:pPr lvl="0"/>
            <a:r>
              <a:rPr lang="tr-TR" dirty="0" smtClean="0"/>
              <a:t>Eleştirmeyin</a:t>
            </a:r>
            <a:r>
              <a:rPr lang="tr-TR" dirty="0"/>
              <a:t>.</a:t>
            </a:r>
          </a:p>
          <a:p>
            <a:pPr lvl="0"/>
            <a:r>
              <a:rPr lang="tr-TR" dirty="0"/>
              <a:t>Çok soru sormayın.</a:t>
            </a:r>
          </a:p>
          <a:p>
            <a:pPr lvl="0"/>
            <a:r>
              <a:rPr lang="tr-TR" dirty="0"/>
              <a:t>Oyunu bölmeyin.</a:t>
            </a:r>
          </a:p>
          <a:p>
            <a:pPr lvl="0"/>
            <a:r>
              <a:rPr lang="tr-TR" dirty="0"/>
              <a:t>Öğüt vermeye çalışmayın.</a:t>
            </a:r>
          </a:p>
          <a:p>
            <a:pPr lvl="0"/>
            <a:r>
              <a:rPr lang="tr-TR" dirty="0" smtClean="0"/>
              <a:t>Pasif </a:t>
            </a:r>
            <a:r>
              <a:rPr lang="tr-TR" dirty="0"/>
              <a:t>olmayın</a:t>
            </a:r>
            <a:r>
              <a:rPr lang="tr-TR" dirty="0" smtClean="0"/>
              <a:t>. Oyuna aktif katılım göstermeye çalışın.</a:t>
            </a:r>
            <a:endParaRPr lang="tr-TR" dirty="0"/>
          </a:p>
          <a:p>
            <a:endParaRPr lang="tr-TR" dirty="0"/>
          </a:p>
        </p:txBody>
      </p:sp>
      <p:pic>
        <p:nvPicPr>
          <p:cNvPr id="12290" name="Picture 2" descr="C:\Users\Lenovo\Desktop\67956673_ebeveynle_birlikte_oyun.jpg"/>
          <p:cNvPicPr>
            <a:picLocks noChangeAspect="1" noChangeArrowheads="1"/>
          </p:cNvPicPr>
          <p:nvPr/>
        </p:nvPicPr>
        <p:blipFill>
          <a:blip r:embed="rId2" cstate="print"/>
          <a:srcRect/>
          <a:stretch>
            <a:fillRect/>
          </a:stretch>
        </p:blipFill>
        <p:spPr bwMode="auto">
          <a:xfrm>
            <a:off x="4572001" y="1988840"/>
            <a:ext cx="4071965" cy="4305300"/>
          </a:xfrm>
          <a:prstGeom prst="rect">
            <a:avLst/>
          </a:prstGeom>
          <a:noFill/>
        </p:spPr>
      </p:pic>
      <p:sp>
        <p:nvSpPr>
          <p:cNvPr id="5" name="4 Slayt Numarası Yer Tutucusu"/>
          <p:cNvSpPr>
            <a:spLocks noGrp="1"/>
          </p:cNvSpPr>
          <p:nvPr>
            <p:ph type="sldNum" sz="quarter" idx="12"/>
          </p:nvPr>
        </p:nvSpPr>
        <p:spPr/>
        <p:txBody>
          <a:bodyPr/>
          <a:lstStyle/>
          <a:p>
            <a:fld id="{F302176B-0E47-46AC-8F43-DAB4B8A37D06}" type="slidenum">
              <a:rPr lang="tr-TR" smtClean="0"/>
              <a:pPr/>
              <a:t>8</a:t>
            </a:fld>
            <a:endParaRPr lang="tr-TR"/>
          </a:p>
        </p:txBody>
      </p:sp>
    </p:spTree>
    <p:extLst>
      <p:ext uri="{BB962C8B-B14F-4D97-AF65-F5344CB8AC3E}">
        <p14:creationId xmlns="" xmlns:p14="http://schemas.microsoft.com/office/powerpoint/2010/main" val="1346336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484784"/>
            <a:ext cx="8229600" cy="4389120"/>
          </a:xfrm>
        </p:spPr>
        <p:txBody>
          <a:bodyPr/>
          <a:lstStyle/>
          <a:p>
            <a:pPr marL="0" indent="0">
              <a:buNone/>
            </a:pPr>
            <a:r>
              <a:rPr lang="tr-TR" b="1" dirty="0" smtClean="0"/>
              <a:t>   </a:t>
            </a:r>
            <a:r>
              <a:rPr lang="tr-TR" sz="4000" b="1" dirty="0" smtClean="0">
                <a:solidFill>
                  <a:srgbClr val="0070C0"/>
                </a:solidFill>
              </a:rPr>
              <a:t>OYUN </a:t>
            </a:r>
            <a:r>
              <a:rPr lang="tr-TR" sz="4000" b="1" dirty="0">
                <a:solidFill>
                  <a:srgbClr val="0070C0"/>
                </a:solidFill>
              </a:rPr>
              <a:t>SONRASINDA:</a:t>
            </a:r>
            <a:endParaRPr lang="tr-TR" sz="4000" dirty="0">
              <a:solidFill>
                <a:srgbClr val="0070C0"/>
              </a:solidFill>
            </a:endParaRPr>
          </a:p>
          <a:p>
            <a:pPr lvl="0"/>
            <a:r>
              <a:rPr lang="tr-TR" dirty="0"/>
              <a:t>Çocuğu oyunun bitimine hazırlayın </a:t>
            </a:r>
            <a:r>
              <a:rPr lang="tr-TR" dirty="0">
                <a:solidFill>
                  <a:srgbClr val="00B0F0"/>
                </a:solidFill>
              </a:rPr>
              <a:t>(son 5 dakika)</a:t>
            </a:r>
          </a:p>
          <a:p>
            <a:pPr lvl="0"/>
            <a:r>
              <a:rPr lang="tr-TR" dirty="0"/>
              <a:t>Oyunu </a:t>
            </a:r>
            <a:r>
              <a:rPr lang="tr-TR" dirty="0" smtClean="0"/>
              <a:t>sonlandırma (</a:t>
            </a:r>
            <a:r>
              <a:rPr lang="tr-TR" dirty="0"/>
              <a:t>değerlendirme, pekiştirme, devam edeceklerini belirtme)</a:t>
            </a:r>
          </a:p>
          <a:p>
            <a:endParaRPr lang="tr-TR" dirty="0"/>
          </a:p>
        </p:txBody>
      </p:sp>
      <p:pic>
        <p:nvPicPr>
          <p:cNvPr id="13314" name="Picture 2" descr="C:\Users\Lenovo\Desktop\172356.jpg"/>
          <p:cNvPicPr>
            <a:picLocks noChangeAspect="1" noChangeArrowheads="1"/>
          </p:cNvPicPr>
          <p:nvPr/>
        </p:nvPicPr>
        <p:blipFill>
          <a:blip r:embed="rId2" cstate="print"/>
          <a:srcRect/>
          <a:stretch>
            <a:fillRect/>
          </a:stretch>
        </p:blipFill>
        <p:spPr bwMode="auto">
          <a:xfrm>
            <a:off x="4499992" y="3789040"/>
            <a:ext cx="3905250" cy="2600325"/>
          </a:xfrm>
          <a:prstGeom prst="rect">
            <a:avLst/>
          </a:prstGeom>
          <a:noFill/>
        </p:spPr>
      </p:pic>
      <p:sp>
        <p:nvSpPr>
          <p:cNvPr id="4" name="3 Slayt Numarası Yer Tutucusu"/>
          <p:cNvSpPr>
            <a:spLocks noGrp="1"/>
          </p:cNvSpPr>
          <p:nvPr>
            <p:ph type="sldNum" sz="quarter" idx="12"/>
          </p:nvPr>
        </p:nvSpPr>
        <p:spPr/>
        <p:txBody>
          <a:bodyPr/>
          <a:lstStyle/>
          <a:p>
            <a:fld id="{F302176B-0E47-46AC-8F43-DAB4B8A37D06}" type="slidenum">
              <a:rPr lang="tr-TR" smtClean="0"/>
              <a:pPr/>
              <a:t>9</a:t>
            </a:fld>
            <a:endParaRPr lang="tr-TR"/>
          </a:p>
        </p:txBody>
      </p:sp>
    </p:spTree>
    <p:extLst>
      <p:ext uri="{BB962C8B-B14F-4D97-AF65-F5344CB8AC3E}">
        <p14:creationId xmlns="" xmlns:p14="http://schemas.microsoft.com/office/powerpoint/2010/main" val="39913473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264</TotalTime>
  <Words>1026</Words>
  <Application>Microsoft Office PowerPoint</Application>
  <PresentationFormat>Ekran Gösterisi (4:3)</PresentationFormat>
  <Paragraphs>113</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Akış</vt:lpstr>
      <vt:lpstr>Slayt 1</vt:lpstr>
      <vt:lpstr>Oturumun amacı:</vt:lpstr>
      <vt:lpstr>EKRAN BAĞIMLILIĞI</vt:lpstr>
      <vt:lpstr>Slayt 4</vt:lpstr>
      <vt:lpstr>Slayt 5</vt:lpstr>
      <vt:lpstr>OYUNDAN ÖNCE: </vt:lpstr>
      <vt:lpstr>OYUN SÜRESİNCE: </vt:lpstr>
      <vt:lpstr>BUNLARA DİKKAT!</vt:lpstr>
      <vt:lpstr>Slayt 9</vt:lpstr>
      <vt:lpstr>OYUNCAK SEÇERKEN;</vt:lpstr>
      <vt:lpstr>ÇOCUKLARLA-ANNE BABALAR EVDE NELER YAPABİLİRLER?</vt:lpstr>
      <vt:lpstr>Basit Oyunlar</vt:lpstr>
      <vt:lpstr>Slayt 13</vt:lpstr>
      <vt:lpstr>Slayt 14</vt:lpstr>
      <vt:lpstr>Slayt 15</vt:lpstr>
      <vt:lpstr>Bozuk Para Oyunu</vt:lpstr>
      <vt:lpstr>AKIL OYUNLARI</vt:lpstr>
      <vt:lpstr>Kapla </vt:lpstr>
      <vt:lpstr>Slayt 19</vt:lpstr>
      <vt:lpstr>Katamino </vt:lpstr>
      <vt:lpstr>Slayt 21</vt:lpstr>
      <vt:lpstr>Pattern (Desen) Oyunu</vt:lpstr>
      <vt:lpstr>Slayt 23</vt:lpstr>
      <vt:lpstr>Colorful </vt:lpstr>
      <vt:lpstr>Slayt 25</vt:lpstr>
      <vt:lpstr>Slayt 26</vt:lpstr>
      <vt:lpstr>Small Engineer (Küçük Mühendis)</vt:lpstr>
      <vt:lpstr>Slayt 28</vt:lpstr>
      <vt:lpstr>Akıl Oyunlarına Ulaşmak İçin…</vt:lpstr>
      <vt:lpstr>BİR SAATİNİ…</vt:lpstr>
      <vt:lpstr>KATILIMINIZ İÇİN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OTURUM</dc:title>
  <dc:creator>melek</dc:creator>
  <cp:lastModifiedBy>PCX</cp:lastModifiedBy>
  <cp:revision>32</cp:revision>
  <dcterms:created xsi:type="dcterms:W3CDTF">2015-03-17T18:40:52Z</dcterms:created>
  <dcterms:modified xsi:type="dcterms:W3CDTF">2017-01-16T07:40:04Z</dcterms:modified>
</cp:coreProperties>
</file>