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9"/>
  </p:notesMasterIdLst>
  <p:sldIdLst>
    <p:sldId id="256" r:id="rId3"/>
    <p:sldId id="260" r:id="rId4"/>
    <p:sldId id="282" r:id="rId5"/>
    <p:sldId id="261" r:id="rId6"/>
    <p:sldId id="258" r:id="rId7"/>
    <p:sldId id="288" r:id="rId8"/>
    <p:sldId id="283" r:id="rId9"/>
    <p:sldId id="284" r:id="rId10"/>
    <p:sldId id="285" r:id="rId11"/>
    <p:sldId id="286" r:id="rId12"/>
    <p:sldId id="287" r:id="rId13"/>
    <p:sldId id="290" r:id="rId14"/>
    <p:sldId id="296" r:id="rId15"/>
    <p:sldId id="278" r:id="rId16"/>
    <p:sldId id="279" r:id="rId17"/>
    <p:sldId id="281" r:id="rId18"/>
    <p:sldId id="280" r:id="rId19"/>
    <p:sldId id="291" r:id="rId20"/>
    <p:sldId id="292" r:id="rId21"/>
    <p:sldId id="293" r:id="rId22"/>
    <p:sldId id="295" r:id="rId23"/>
    <p:sldId id="265" r:id="rId24"/>
    <p:sldId id="267" r:id="rId25"/>
    <p:sldId id="268" r:id="rId26"/>
    <p:sldId id="269" r:id="rId27"/>
    <p:sldId id="270" r:id="rId28"/>
    <p:sldId id="271" r:id="rId29"/>
    <p:sldId id="272" r:id="rId30"/>
    <p:sldId id="273" r:id="rId31"/>
    <p:sldId id="274" r:id="rId32"/>
    <p:sldId id="275" r:id="rId33"/>
    <p:sldId id="277" r:id="rId34"/>
    <p:sldId id="276" r:id="rId35"/>
    <p:sldId id="259" r:id="rId36"/>
    <p:sldId id="289" r:id="rId37"/>
    <p:sldId id="297"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7656F-EC87-4427-9DE0-D1703C06E955}" type="doc">
      <dgm:prSet loTypeId="urn:microsoft.com/office/officeart/2005/8/layout/process1" loCatId="process" qsTypeId="urn:microsoft.com/office/officeart/2005/8/quickstyle/simple1" qsCatId="simple" csTypeId="urn:microsoft.com/office/officeart/2005/8/colors/accent2_5" csCatId="accent2" phldr="1"/>
      <dgm:spPr/>
      <dgm:t>
        <a:bodyPr/>
        <a:lstStyle/>
        <a:p>
          <a:endParaRPr lang="tr-TR"/>
        </a:p>
      </dgm:t>
    </dgm:pt>
    <dgm:pt modelId="{6ECAD8E6-FBC8-4D8B-B57D-6A7EBCC7E6F2}">
      <dgm:prSet/>
      <dgm:spPr/>
      <dgm:t>
        <a:bodyPr/>
        <a:lstStyle/>
        <a:p>
          <a:pPr rtl="0"/>
          <a:r>
            <a:rPr lang="tr-TR" b="1" dirty="0" smtClean="0"/>
            <a:t>Eleştirinizin kişiyle değil davranışıyla ilgili olduğunu göstermek için </a:t>
          </a:r>
          <a:r>
            <a:rPr lang="tr-TR" b="1" u="sng" dirty="0" smtClean="0"/>
            <a:t>olumlu</a:t>
          </a:r>
          <a:r>
            <a:rPr lang="tr-TR" b="1" dirty="0" smtClean="0"/>
            <a:t> kabul iletisiyle başlayıp, </a:t>
          </a:r>
          <a:r>
            <a:rPr lang="tr-TR" b="1" u="sng" dirty="0" smtClean="0"/>
            <a:t>olumlu</a:t>
          </a:r>
          <a:r>
            <a:rPr lang="tr-TR" b="1" dirty="0" smtClean="0"/>
            <a:t> kabul iletisiyle bitirin.</a:t>
          </a:r>
          <a:endParaRPr lang="en-US" b="1" dirty="0"/>
        </a:p>
      </dgm:t>
    </dgm:pt>
    <dgm:pt modelId="{B99ECD13-08E1-4852-B88D-0526E50BC571}" type="parTrans" cxnId="{08B3CF9D-A47C-40DC-B456-E1F279A8A816}">
      <dgm:prSet/>
      <dgm:spPr/>
      <dgm:t>
        <a:bodyPr/>
        <a:lstStyle/>
        <a:p>
          <a:endParaRPr lang="tr-TR"/>
        </a:p>
      </dgm:t>
    </dgm:pt>
    <dgm:pt modelId="{DA1E7703-CB37-409E-ABEB-520BF4335B59}" type="sibTrans" cxnId="{08B3CF9D-A47C-40DC-B456-E1F279A8A816}">
      <dgm:prSet/>
      <dgm:spPr/>
      <dgm:t>
        <a:bodyPr/>
        <a:lstStyle/>
        <a:p>
          <a:endParaRPr lang="tr-TR"/>
        </a:p>
      </dgm:t>
    </dgm:pt>
    <dgm:pt modelId="{FA735333-C2BC-4460-A1AF-5078C020A3E6}" type="pres">
      <dgm:prSet presAssocID="{94E7656F-EC87-4427-9DE0-D1703C06E955}" presName="Name0" presStyleCnt="0">
        <dgm:presLayoutVars>
          <dgm:dir/>
          <dgm:resizeHandles val="exact"/>
        </dgm:presLayoutVars>
      </dgm:prSet>
      <dgm:spPr/>
      <dgm:t>
        <a:bodyPr/>
        <a:lstStyle/>
        <a:p>
          <a:endParaRPr lang="tr-TR"/>
        </a:p>
      </dgm:t>
    </dgm:pt>
    <dgm:pt modelId="{8D125A05-21FE-4457-8D52-7D141F8B1CC2}" type="pres">
      <dgm:prSet presAssocID="{6ECAD8E6-FBC8-4D8B-B57D-6A7EBCC7E6F2}" presName="node" presStyleLbl="node1" presStyleIdx="0" presStyleCnt="1" custLinFactNeighborX="-49" custLinFactNeighborY="-20000">
        <dgm:presLayoutVars>
          <dgm:bulletEnabled val="1"/>
        </dgm:presLayoutVars>
      </dgm:prSet>
      <dgm:spPr/>
      <dgm:t>
        <a:bodyPr/>
        <a:lstStyle/>
        <a:p>
          <a:endParaRPr lang="tr-TR"/>
        </a:p>
      </dgm:t>
    </dgm:pt>
  </dgm:ptLst>
  <dgm:cxnLst>
    <dgm:cxn modelId="{08B3CF9D-A47C-40DC-B456-E1F279A8A816}" srcId="{94E7656F-EC87-4427-9DE0-D1703C06E955}" destId="{6ECAD8E6-FBC8-4D8B-B57D-6A7EBCC7E6F2}" srcOrd="0" destOrd="0" parTransId="{B99ECD13-08E1-4852-B88D-0526E50BC571}" sibTransId="{DA1E7703-CB37-409E-ABEB-520BF4335B59}"/>
    <dgm:cxn modelId="{A6D82AFD-8FF4-4C0E-B93E-A3F9B679B0D8}" type="presOf" srcId="{6ECAD8E6-FBC8-4D8B-B57D-6A7EBCC7E6F2}" destId="{8D125A05-21FE-4457-8D52-7D141F8B1CC2}" srcOrd="0" destOrd="0" presId="urn:microsoft.com/office/officeart/2005/8/layout/process1"/>
    <dgm:cxn modelId="{373BE006-9F05-4157-A05E-DBF02BD070E4}" type="presOf" srcId="{94E7656F-EC87-4427-9DE0-D1703C06E955}" destId="{FA735333-C2BC-4460-A1AF-5078C020A3E6}" srcOrd="0" destOrd="0" presId="urn:microsoft.com/office/officeart/2005/8/layout/process1"/>
    <dgm:cxn modelId="{8B3ADC4D-0F01-4E14-B8D8-99176A2394B3}" type="presParOf" srcId="{FA735333-C2BC-4460-A1AF-5078C020A3E6}" destId="{8D125A05-21FE-4457-8D52-7D141F8B1CC2}"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807DD-3CC0-4124-A45E-58FE107566B2}"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tr-TR"/>
        </a:p>
      </dgm:t>
    </dgm:pt>
    <dgm:pt modelId="{33625258-FCF2-47B9-84E6-999BDC616FE7}">
      <dgm:prSet custT="1"/>
      <dgm:spPr/>
      <dgm:t>
        <a:bodyPr/>
        <a:lstStyle/>
        <a:p>
          <a:pPr rtl="0"/>
          <a:r>
            <a:rPr lang="tr-TR" sz="1800" b="1" u="sng" dirty="0" smtClean="0"/>
            <a:t>Örnek:</a:t>
          </a:r>
          <a:r>
            <a:rPr lang="tr-TR" sz="1800" b="1" dirty="0" smtClean="0"/>
            <a:t> </a:t>
          </a:r>
          <a:endParaRPr lang="tr-TR" sz="1800" dirty="0"/>
        </a:p>
      </dgm:t>
    </dgm:pt>
    <dgm:pt modelId="{FBCF649D-13AA-44DB-BF04-588F2ADE1AC6}" type="parTrans" cxnId="{6CE5338D-DC33-405E-9835-B15B0C3DFD1A}">
      <dgm:prSet/>
      <dgm:spPr/>
      <dgm:t>
        <a:bodyPr/>
        <a:lstStyle/>
        <a:p>
          <a:endParaRPr lang="tr-TR" sz="1800">
            <a:solidFill>
              <a:srgbClr val="040AEC"/>
            </a:solidFill>
          </a:endParaRPr>
        </a:p>
      </dgm:t>
    </dgm:pt>
    <dgm:pt modelId="{E9F6E08D-3E82-41DC-B707-0297C59D8F20}" type="sibTrans" cxnId="{6CE5338D-DC33-405E-9835-B15B0C3DFD1A}">
      <dgm:prSet custT="1"/>
      <dgm:spPr/>
      <dgm:t>
        <a:bodyPr/>
        <a:lstStyle/>
        <a:p>
          <a:endParaRPr lang="tr-TR" sz="1800">
            <a:solidFill>
              <a:srgbClr val="040AEC"/>
            </a:solidFill>
          </a:endParaRPr>
        </a:p>
      </dgm:t>
    </dgm:pt>
    <dgm:pt modelId="{4F2AED57-5E87-48EB-99CD-DADE27350A42}">
      <dgm:prSet custT="1"/>
      <dgm:spPr/>
      <dgm:t>
        <a:bodyPr/>
        <a:lstStyle/>
        <a:p>
          <a:pPr algn="l" rtl="0"/>
          <a:r>
            <a:rPr lang="tr-TR" sz="3200" b="1" dirty="0" smtClean="0"/>
            <a:t>+</a:t>
          </a:r>
          <a:r>
            <a:rPr lang="tr-TR" sz="1800" b="1" dirty="0" smtClean="0"/>
            <a:t> : Seninle birebir konuşurken futbol konusunda akıl yürütmelerini beğeniyorum.</a:t>
          </a:r>
          <a:endParaRPr lang="tr-TR" sz="1800" dirty="0"/>
        </a:p>
      </dgm:t>
    </dgm:pt>
    <dgm:pt modelId="{F1C71FE4-EE95-45D5-837E-1DE37FB59842}" type="parTrans" cxnId="{747F3C97-9529-4D5A-9299-7E07AA02D90C}">
      <dgm:prSet/>
      <dgm:spPr/>
      <dgm:t>
        <a:bodyPr/>
        <a:lstStyle/>
        <a:p>
          <a:endParaRPr lang="tr-TR" sz="1800">
            <a:solidFill>
              <a:srgbClr val="040AEC"/>
            </a:solidFill>
          </a:endParaRPr>
        </a:p>
      </dgm:t>
    </dgm:pt>
    <dgm:pt modelId="{94EEE4EC-7551-403C-ACCA-D3D83DD727FF}" type="sibTrans" cxnId="{747F3C97-9529-4D5A-9299-7E07AA02D90C}">
      <dgm:prSet custT="1"/>
      <dgm:spPr/>
      <dgm:t>
        <a:bodyPr/>
        <a:lstStyle/>
        <a:p>
          <a:endParaRPr lang="tr-TR" sz="1800">
            <a:solidFill>
              <a:srgbClr val="040AEC"/>
            </a:solidFill>
          </a:endParaRPr>
        </a:p>
      </dgm:t>
    </dgm:pt>
    <dgm:pt modelId="{CA9DE094-70F2-4B99-BBB2-D7560CBC5C19}">
      <dgm:prSet custT="1"/>
      <dgm:spPr/>
      <dgm:t>
        <a:bodyPr/>
        <a:lstStyle/>
        <a:p>
          <a:pPr algn="l" rtl="0"/>
          <a:r>
            <a:rPr lang="tr-TR" sz="3200" b="1" dirty="0" smtClean="0"/>
            <a:t>-</a:t>
          </a:r>
          <a:r>
            <a:rPr lang="tr-TR" sz="1800" b="1" dirty="0" smtClean="0"/>
            <a:t> : Arkadaşlarım eve geldiğinde de beni bu konuda konuşmaya zorlamanı istemiyorum.</a:t>
          </a:r>
          <a:endParaRPr lang="tr-TR" sz="1800" dirty="0"/>
        </a:p>
      </dgm:t>
    </dgm:pt>
    <dgm:pt modelId="{7A51AA85-02E6-4DBD-AC52-0CE2A5FA7A3A}" type="parTrans" cxnId="{4DF822F6-085C-4660-9A18-62579CA9088A}">
      <dgm:prSet/>
      <dgm:spPr/>
      <dgm:t>
        <a:bodyPr/>
        <a:lstStyle/>
        <a:p>
          <a:endParaRPr lang="tr-TR" sz="1800">
            <a:solidFill>
              <a:srgbClr val="040AEC"/>
            </a:solidFill>
          </a:endParaRPr>
        </a:p>
      </dgm:t>
    </dgm:pt>
    <dgm:pt modelId="{B978DE14-6869-4643-9A02-6E1F1C19DBF1}" type="sibTrans" cxnId="{4DF822F6-085C-4660-9A18-62579CA9088A}">
      <dgm:prSet custT="1"/>
      <dgm:spPr/>
      <dgm:t>
        <a:bodyPr/>
        <a:lstStyle/>
        <a:p>
          <a:endParaRPr lang="tr-TR" sz="1800">
            <a:solidFill>
              <a:srgbClr val="040AEC"/>
            </a:solidFill>
          </a:endParaRPr>
        </a:p>
      </dgm:t>
    </dgm:pt>
    <dgm:pt modelId="{55F914B5-9EAD-45CC-A3BC-C8F782EA5FD3}">
      <dgm:prSet custT="1"/>
      <dgm:spPr/>
      <dgm:t>
        <a:bodyPr/>
        <a:lstStyle/>
        <a:p>
          <a:pPr algn="l" rtl="0"/>
          <a:r>
            <a:rPr lang="tr-TR" sz="3200" b="1" dirty="0" smtClean="0"/>
            <a:t>+</a:t>
          </a:r>
          <a:r>
            <a:rPr lang="tr-TR" sz="1800" b="1" dirty="0" smtClean="0"/>
            <a:t> : Bu konuyu seninle birlikte çözüme ulaştıracağımıza inanıyorum.</a:t>
          </a:r>
          <a:endParaRPr lang="en-US" sz="1800" b="1" dirty="0"/>
        </a:p>
      </dgm:t>
    </dgm:pt>
    <dgm:pt modelId="{51D30D87-5315-43C2-AD34-336360EBF95B}" type="parTrans" cxnId="{51E89189-5C0B-41A9-AE7A-25C0CB2AF0DF}">
      <dgm:prSet/>
      <dgm:spPr/>
      <dgm:t>
        <a:bodyPr/>
        <a:lstStyle/>
        <a:p>
          <a:endParaRPr lang="tr-TR" sz="1800">
            <a:solidFill>
              <a:srgbClr val="040AEC"/>
            </a:solidFill>
          </a:endParaRPr>
        </a:p>
      </dgm:t>
    </dgm:pt>
    <dgm:pt modelId="{41ACF71A-74D2-42CC-A6AC-0B3F02EE607B}" type="sibTrans" cxnId="{51E89189-5C0B-41A9-AE7A-25C0CB2AF0DF}">
      <dgm:prSet/>
      <dgm:spPr/>
      <dgm:t>
        <a:bodyPr/>
        <a:lstStyle/>
        <a:p>
          <a:endParaRPr lang="tr-TR" sz="1800">
            <a:solidFill>
              <a:srgbClr val="040AEC"/>
            </a:solidFill>
          </a:endParaRPr>
        </a:p>
      </dgm:t>
    </dgm:pt>
    <dgm:pt modelId="{83D35E1B-B287-43D6-92B2-B3E3C87057F0}" type="pres">
      <dgm:prSet presAssocID="{ECB807DD-3CC0-4124-A45E-58FE107566B2}" presName="linearFlow" presStyleCnt="0">
        <dgm:presLayoutVars>
          <dgm:resizeHandles val="exact"/>
        </dgm:presLayoutVars>
      </dgm:prSet>
      <dgm:spPr/>
      <dgm:t>
        <a:bodyPr/>
        <a:lstStyle/>
        <a:p>
          <a:endParaRPr lang="tr-TR"/>
        </a:p>
      </dgm:t>
    </dgm:pt>
    <dgm:pt modelId="{92363391-ED1A-4F55-80CB-868472118235}" type="pres">
      <dgm:prSet presAssocID="{33625258-FCF2-47B9-84E6-999BDC616FE7}" presName="node" presStyleLbl="node1" presStyleIdx="0" presStyleCnt="4" custScaleX="43555" custScaleY="37993">
        <dgm:presLayoutVars>
          <dgm:bulletEnabled val="1"/>
        </dgm:presLayoutVars>
      </dgm:prSet>
      <dgm:spPr/>
      <dgm:t>
        <a:bodyPr/>
        <a:lstStyle/>
        <a:p>
          <a:endParaRPr lang="tr-TR"/>
        </a:p>
      </dgm:t>
    </dgm:pt>
    <dgm:pt modelId="{733666FC-E3B7-4352-9596-F68A92F10941}" type="pres">
      <dgm:prSet presAssocID="{E9F6E08D-3E82-41DC-B707-0297C59D8F20}" presName="sibTrans" presStyleLbl="sibTrans2D1" presStyleIdx="0" presStyleCnt="3"/>
      <dgm:spPr/>
      <dgm:t>
        <a:bodyPr/>
        <a:lstStyle/>
        <a:p>
          <a:endParaRPr lang="tr-TR"/>
        </a:p>
      </dgm:t>
    </dgm:pt>
    <dgm:pt modelId="{45FA1F09-17C6-4371-8F4F-9B2D2C625EFE}" type="pres">
      <dgm:prSet presAssocID="{E9F6E08D-3E82-41DC-B707-0297C59D8F20}" presName="connectorText" presStyleLbl="sibTrans2D1" presStyleIdx="0" presStyleCnt="3"/>
      <dgm:spPr/>
      <dgm:t>
        <a:bodyPr/>
        <a:lstStyle/>
        <a:p>
          <a:endParaRPr lang="tr-TR"/>
        </a:p>
      </dgm:t>
    </dgm:pt>
    <dgm:pt modelId="{31F0D214-8CB6-46DA-83C1-3CB731AA237B}" type="pres">
      <dgm:prSet presAssocID="{4F2AED57-5E87-48EB-99CD-DADE27350A42}" presName="node" presStyleLbl="node1" presStyleIdx="1" presStyleCnt="4" custScaleX="339440" custScaleY="144847">
        <dgm:presLayoutVars>
          <dgm:bulletEnabled val="1"/>
        </dgm:presLayoutVars>
      </dgm:prSet>
      <dgm:spPr/>
      <dgm:t>
        <a:bodyPr/>
        <a:lstStyle/>
        <a:p>
          <a:endParaRPr lang="tr-TR"/>
        </a:p>
      </dgm:t>
    </dgm:pt>
    <dgm:pt modelId="{B6E2BF17-4751-4092-9AC9-CAD149E5054E}" type="pres">
      <dgm:prSet presAssocID="{94EEE4EC-7551-403C-ACCA-D3D83DD727FF}" presName="sibTrans" presStyleLbl="sibTrans2D1" presStyleIdx="1" presStyleCnt="3"/>
      <dgm:spPr/>
      <dgm:t>
        <a:bodyPr/>
        <a:lstStyle/>
        <a:p>
          <a:endParaRPr lang="tr-TR"/>
        </a:p>
      </dgm:t>
    </dgm:pt>
    <dgm:pt modelId="{0ED06D7E-88FC-4964-AF7B-05CBADC38E45}" type="pres">
      <dgm:prSet presAssocID="{94EEE4EC-7551-403C-ACCA-D3D83DD727FF}" presName="connectorText" presStyleLbl="sibTrans2D1" presStyleIdx="1" presStyleCnt="3"/>
      <dgm:spPr/>
      <dgm:t>
        <a:bodyPr/>
        <a:lstStyle/>
        <a:p>
          <a:endParaRPr lang="tr-TR"/>
        </a:p>
      </dgm:t>
    </dgm:pt>
    <dgm:pt modelId="{42B6BDDC-6F4C-4048-880A-248F32142DA4}" type="pres">
      <dgm:prSet presAssocID="{CA9DE094-70F2-4B99-BBB2-D7560CBC5C19}" presName="node" presStyleLbl="node1" presStyleIdx="2" presStyleCnt="4" custScaleX="339440" custScaleY="152913">
        <dgm:presLayoutVars>
          <dgm:bulletEnabled val="1"/>
        </dgm:presLayoutVars>
      </dgm:prSet>
      <dgm:spPr/>
      <dgm:t>
        <a:bodyPr/>
        <a:lstStyle/>
        <a:p>
          <a:endParaRPr lang="tr-TR"/>
        </a:p>
      </dgm:t>
    </dgm:pt>
    <dgm:pt modelId="{C222B713-7786-4295-A626-E17F94FD348F}" type="pres">
      <dgm:prSet presAssocID="{B978DE14-6869-4643-9A02-6E1F1C19DBF1}" presName="sibTrans" presStyleLbl="sibTrans2D1" presStyleIdx="2" presStyleCnt="3"/>
      <dgm:spPr/>
      <dgm:t>
        <a:bodyPr/>
        <a:lstStyle/>
        <a:p>
          <a:endParaRPr lang="tr-TR"/>
        </a:p>
      </dgm:t>
    </dgm:pt>
    <dgm:pt modelId="{D6A5ED92-E50F-4353-BF31-8A1F75AC2BB6}" type="pres">
      <dgm:prSet presAssocID="{B978DE14-6869-4643-9A02-6E1F1C19DBF1}" presName="connectorText" presStyleLbl="sibTrans2D1" presStyleIdx="2" presStyleCnt="3"/>
      <dgm:spPr/>
      <dgm:t>
        <a:bodyPr/>
        <a:lstStyle/>
        <a:p>
          <a:endParaRPr lang="tr-TR"/>
        </a:p>
      </dgm:t>
    </dgm:pt>
    <dgm:pt modelId="{7BB2FB4F-47C1-4A75-9B6D-AE810C9550E8}" type="pres">
      <dgm:prSet presAssocID="{55F914B5-9EAD-45CC-A3BC-C8F782EA5FD3}" presName="node" presStyleLbl="node1" presStyleIdx="3" presStyleCnt="4" custScaleX="339440" custScaleY="152242">
        <dgm:presLayoutVars>
          <dgm:bulletEnabled val="1"/>
        </dgm:presLayoutVars>
      </dgm:prSet>
      <dgm:spPr/>
      <dgm:t>
        <a:bodyPr/>
        <a:lstStyle/>
        <a:p>
          <a:endParaRPr lang="tr-TR"/>
        </a:p>
      </dgm:t>
    </dgm:pt>
  </dgm:ptLst>
  <dgm:cxnLst>
    <dgm:cxn modelId="{C1C070E3-1B01-4061-9AFF-169DE12E6D5D}" type="presOf" srcId="{94EEE4EC-7551-403C-ACCA-D3D83DD727FF}" destId="{0ED06D7E-88FC-4964-AF7B-05CBADC38E45}" srcOrd="1" destOrd="0" presId="urn:microsoft.com/office/officeart/2005/8/layout/process2"/>
    <dgm:cxn modelId="{B2F372D0-EA76-4A4B-B44C-55F41C385335}" type="presOf" srcId="{B978DE14-6869-4643-9A02-6E1F1C19DBF1}" destId="{C222B713-7786-4295-A626-E17F94FD348F}" srcOrd="0" destOrd="0" presId="urn:microsoft.com/office/officeart/2005/8/layout/process2"/>
    <dgm:cxn modelId="{6CE5338D-DC33-405E-9835-B15B0C3DFD1A}" srcId="{ECB807DD-3CC0-4124-A45E-58FE107566B2}" destId="{33625258-FCF2-47B9-84E6-999BDC616FE7}" srcOrd="0" destOrd="0" parTransId="{FBCF649D-13AA-44DB-BF04-588F2ADE1AC6}" sibTransId="{E9F6E08D-3E82-41DC-B707-0297C59D8F20}"/>
    <dgm:cxn modelId="{CFF2C05A-AF49-4870-AEF2-3F1DD1AAC006}" type="presOf" srcId="{CA9DE094-70F2-4B99-BBB2-D7560CBC5C19}" destId="{42B6BDDC-6F4C-4048-880A-248F32142DA4}" srcOrd="0" destOrd="0" presId="urn:microsoft.com/office/officeart/2005/8/layout/process2"/>
    <dgm:cxn modelId="{C40823F0-92E4-4B8F-9941-11FF3C06C071}" type="presOf" srcId="{B978DE14-6869-4643-9A02-6E1F1C19DBF1}" destId="{D6A5ED92-E50F-4353-BF31-8A1F75AC2BB6}" srcOrd="1" destOrd="0" presId="urn:microsoft.com/office/officeart/2005/8/layout/process2"/>
    <dgm:cxn modelId="{8FACE820-34A8-411D-8D32-2ED21C140EB1}" type="presOf" srcId="{33625258-FCF2-47B9-84E6-999BDC616FE7}" destId="{92363391-ED1A-4F55-80CB-868472118235}" srcOrd="0" destOrd="0" presId="urn:microsoft.com/office/officeart/2005/8/layout/process2"/>
    <dgm:cxn modelId="{AF862D99-F811-4B8D-914F-CDEBD3FB2336}" type="presOf" srcId="{4F2AED57-5E87-48EB-99CD-DADE27350A42}" destId="{31F0D214-8CB6-46DA-83C1-3CB731AA237B}" srcOrd="0" destOrd="0" presId="urn:microsoft.com/office/officeart/2005/8/layout/process2"/>
    <dgm:cxn modelId="{FCF76454-9CAC-490F-9744-F4933FC920EE}" type="presOf" srcId="{55F914B5-9EAD-45CC-A3BC-C8F782EA5FD3}" destId="{7BB2FB4F-47C1-4A75-9B6D-AE810C9550E8}" srcOrd="0" destOrd="0" presId="urn:microsoft.com/office/officeart/2005/8/layout/process2"/>
    <dgm:cxn modelId="{3CFFCB3A-4058-4ABC-A7C0-D34E5EE0080D}" type="presOf" srcId="{E9F6E08D-3E82-41DC-B707-0297C59D8F20}" destId="{45FA1F09-17C6-4371-8F4F-9B2D2C625EFE}" srcOrd="1" destOrd="0" presId="urn:microsoft.com/office/officeart/2005/8/layout/process2"/>
    <dgm:cxn modelId="{C26FD7C2-F264-4422-9463-AF94F3584EF1}" type="presOf" srcId="{E9F6E08D-3E82-41DC-B707-0297C59D8F20}" destId="{733666FC-E3B7-4352-9596-F68A92F10941}" srcOrd="0" destOrd="0" presId="urn:microsoft.com/office/officeart/2005/8/layout/process2"/>
    <dgm:cxn modelId="{76581B24-73C8-4DA9-A885-CAFF924BB616}" type="presOf" srcId="{94EEE4EC-7551-403C-ACCA-D3D83DD727FF}" destId="{B6E2BF17-4751-4092-9AC9-CAD149E5054E}" srcOrd="0" destOrd="0" presId="urn:microsoft.com/office/officeart/2005/8/layout/process2"/>
    <dgm:cxn modelId="{4DF822F6-085C-4660-9A18-62579CA9088A}" srcId="{ECB807DD-3CC0-4124-A45E-58FE107566B2}" destId="{CA9DE094-70F2-4B99-BBB2-D7560CBC5C19}" srcOrd="2" destOrd="0" parTransId="{7A51AA85-02E6-4DBD-AC52-0CE2A5FA7A3A}" sibTransId="{B978DE14-6869-4643-9A02-6E1F1C19DBF1}"/>
    <dgm:cxn modelId="{1F9C4BF3-4DCD-4F5D-BA04-3BDB0F1AF084}" type="presOf" srcId="{ECB807DD-3CC0-4124-A45E-58FE107566B2}" destId="{83D35E1B-B287-43D6-92B2-B3E3C87057F0}" srcOrd="0" destOrd="0" presId="urn:microsoft.com/office/officeart/2005/8/layout/process2"/>
    <dgm:cxn modelId="{747F3C97-9529-4D5A-9299-7E07AA02D90C}" srcId="{ECB807DD-3CC0-4124-A45E-58FE107566B2}" destId="{4F2AED57-5E87-48EB-99CD-DADE27350A42}" srcOrd="1" destOrd="0" parTransId="{F1C71FE4-EE95-45D5-837E-1DE37FB59842}" sibTransId="{94EEE4EC-7551-403C-ACCA-D3D83DD727FF}"/>
    <dgm:cxn modelId="{51E89189-5C0B-41A9-AE7A-25C0CB2AF0DF}" srcId="{ECB807DD-3CC0-4124-A45E-58FE107566B2}" destId="{55F914B5-9EAD-45CC-A3BC-C8F782EA5FD3}" srcOrd="3" destOrd="0" parTransId="{51D30D87-5315-43C2-AD34-336360EBF95B}" sibTransId="{41ACF71A-74D2-42CC-A6AC-0B3F02EE607B}"/>
    <dgm:cxn modelId="{CD00252B-8A3F-4DF2-A07F-818DCC67BE23}" type="presParOf" srcId="{83D35E1B-B287-43D6-92B2-B3E3C87057F0}" destId="{92363391-ED1A-4F55-80CB-868472118235}" srcOrd="0" destOrd="0" presId="urn:microsoft.com/office/officeart/2005/8/layout/process2"/>
    <dgm:cxn modelId="{CD09B917-79CD-4E2D-AB8E-D1BB8CC114A4}" type="presParOf" srcId="{83D35E1B-B287-43D6-92B2-B3E3C87057F0}" destId="{733666FC-E3B7-4352-9596-F68A92F10941}" srcOrd="1" destOrd="0" presId="urn:microsoft.com/office/officeart/2005/8/layout/process2"/>
    <dgm:cxn modelId="{CBC6661F-0340-4D93-8B88-51BEA274329B}" type="presParOf" srcId="{733666FC-E3B7-4352-9596-F68A92F10941}" destId="{45FA1F09-17C6-4371-8F4F-9B2D2C625EFE}" srcOrd="0" destOrd="0" presId="urn:microsoft.com/office/officeart/2005/8/layout/process2"/>
    <dgm:cxn modelId="{E6CDE8B9-2DC3-41C3-8536-4624723B77AA}" type="presParOf" srcId="{83D35E1B-B287-43D6-92B2-B3E3C87057F0}" destId="{31F0D214-8CB6-46DA-83C1-3CB731AA237B}" srcOrd="2" destOrd="0" presId="urn:microsoft.com/office/officeart/2005/8/layout/process2"/>
    <dgm:cxn modelId="{1EF36670-4A67-40F6-81C3-074C0C886F10}" type="presParOf" srcId="{83D35E1B-B287-43D6-92B2-B3E3C87057F0}" destId="{B6E2BF17-4751-4092-9AC9-CAD149E5054E}" srcOrd="3" destOrd="0" presId="urn:microsoft.com/office/officeart/2005/8/layout/process2"/>
    <dgm:cxn modelId="{1F197295-DECE-43C2-8A92-E96CB9374EBF}" type="presParOf" srcId="{B6E2BF17-4751-4092-9AC9-CAD149E5054E}" destId="{0ED06D7E-88FC-4964-AF7B-05CBADC38E45}" srcOrd="0" destOrd="0" presId="urn:microsoft.com/office/officeart/2005/8/layout/process2"/>
    <dgm:cxn modelId="{82CCFAC3-D75F-4DA1-9029-501CC8A630EB}" type="presParOf" srcId="{83D35E1B-B287-43D6-92B2-B3E3C87057F0}" destId="{42B6BDDC-6F4C-4048-880A-248F32142DA4}" srcOrd="4" destOrd="0" presId="urn:microsoft.com/office/officeart/2005/8/layout/process2"/>
    <dgm:cxn modelId="{7A9B0550-70B8-4CEB-A213-475B3170444B}" type="presParOf" srcId="{83D35E1B-B287-43D6-92B2-B3E3C87057F0}" destId="{C222B713-7786-4295-A626-E17F94FD348F}" srcOrd="5" destOrd="0" presId="urn:microsoft.com/office/officeart/2005/8/layout/process2"/>
    <dgm:cxn modelId="{7C17ECF1-B8F5-4F05-8BE1-4A185B46C997}" type="presParOf" srcId="{C222B713-7786-4295-A626-E17F94FD348F}" destId="{D6A5ED92-E50F-4353-BF31-8A1F75AC2BB6}" srcOrd="0" destOrd="0" presId="urn:microsoft.com/office/officeart/2005/8/layout/process2"/>
    <dgm:cxn modelId="{0C7981D6-9EFA-4BBC-A8BE-8D5855CF9D78}" type="presParOf" srcId="{83D35E1B-B287-43D6-92B2-B3E3C87057F0}" destId="{7BB2FB4F-47C1-4A75-9B6D-AE810C9550E8}" srcOrd="6"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25A05-21FE-4457-8D52-7D141F8B1CC2}">
      <dsp:nvSpPr>
        <dsp:cNvPr id="0" name=""/>
        <dsp:cNvSpPr/>
      </dsp:nvSpPr>
      <dsp:spPr>
        <a:xfrm>
          <a:off x="0" y="0"/>
          <a:ext cx="7215653" cy="845916"/>
        </a:xfrm>
        <a:prstGeom prst="roundRect">
          <a:avLst>
            <a:gd name="adj" fmla="val 10000"/>
          </a:avLst>
        </a:prstGeom>
        <a:solidFill>
          <a:schemeClr val="accent2">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t>Eleştirinizin kişiyle değil davranışıyla ilgili olduğunu göstermek için </a:t>
          </a:r>
          <a:r>
            <a:rPr lang="tr-TR" sz="1700" b="1" u="sng" kern="1200" dirty="0" smtClean="0"/>
            <a:t>olumlu</a:t>
          </a:r>
          <a:r>
            <a:rPr lang="tr-TR" sz="1700" b="1" kern="1200" dirty="0" smtClean="0"/>
            <a:t> kabul iletisiyle başlayıp, </a:t>
          </a:r>
          <a:r>
            <a:rPr lang="tr-TR" sz="1700" b="1" u="sng" kern="1200" dirty="0" smtClean="0"/>
            <a:t>olumlu</a:t>
          </a:r>
          <a:r>
            <a:rPr lang="tr-TR" sz="1700" b="1" kern="1200" dirty="0" smtClean="0"/>
            <a:t> kabul iletisiyle bitirin.</a:t>
          </a:r>
          <a:endParaRPr lang="en-US" sz="1700" b="1" kern="1200" dirty="0"/>
        </a:p>
      </dsp:txBody>
      <dsp:txXfrm>
        <a:off x="24776" y="24776"/>
        <a:ext cx="7166101" cy="796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3391-ED1A-4F55-80CB-868472118235}">
      <dsp:nvSpPr>
        <dsp:cNvPr id="0" name=""/>
        <dsp:cNvSpPr/>
      </dsp:nvSpPr>
      <dsp:spPr>
        <a:xfrm>
          <a:off x="3165658" y="1653"/>
          <a:ext cx="907683" cy="197942"/>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u="sng" kern="1200" dirty="0" smtClean="0"/>
            <a:t>Örnek:</a:t>
          </a:r>
          <a:r>
            <a:rPr lang="tr-TR" sz="1800" b="1" kern="1200" dirty="0" smtClean="0"/>
            <a:t> </a:t>
          </a:r>
          <a:endParaRPr lang="tr-TR" sz="1800" kern="1200" dirty="0"/>
        </a:p>
      </dsp:txBody>
      <dsp:txXfrm>
        <a:off x="3171456" y="7451"/>
        <a:ext cx="896087" cy="186346"/>
      </dsp:txXfrm>
    </dsp:sp>
    <dsp:sp modelId="{733666FC-E3B7-4352-9596-F68A92F10941}">
      <dsp:nvSpPr>
        <dsp:cNvPr id="0" name=""/>
        <dsp:cNvSpPr/>
      </dsp:nvSpPr>
      <dsp:spPr>
        <a:xfrm rot="5400000">
          <a:off x="3521812" y="212621"/>
          <a:ext cx="195374" cy="2344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232158"/>
        <a:ext cx="140669" cy="136762"/>
      </dsp:txXfrm>
    </dsp:sp>
    <dsp:sp modelId="{31F0D214-8CB6-46DA-83C1-3CB731AA237B}">
      <dsp:nvSpPr>
        <dsp:cNvPr id="0" name=""/>
        <dsp:cNvSpPr/>
      </dsp:nvSpPr>
      <dsp:spPr>
        <a:xfrm>
          <a:off x="82545" y="460096"/>
          <a:ext cx="7073908" cy="754650"/>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Seninle birebir konuşurken futbol konusunda akıl yürütmelerini beğeniyorum.</a:t>
          </a:r>
          <a:endParaRPr lang="tr-TR" sz="1800" kern="1200" dirty="0"/>
        </a:p>
      </dsp:txBody>
      <dsp:txXfrm>
        <a:off x="104648" y="482199"/>
        <a:ext cx="7029702" cy="710444"/>
      </dsp:txXfrm>
    </dsp:sp>
    <dsp:sp modelId="{B6E2BF17-4751-4092-9AC9-CAD149E5054E}">
      <dsp:nvSpPr>
        <dsp:cNvPr id="0" name=""/>
        <dsp:cNvSpPr/>
      </dsp:nvSpPr>
      <dsp:spPr>
        <a:xfrm rot="5400000">
          <a:off x="3521812" y="1227771"/>
          <a:ext cx="195374" cy="234449"/>
        </a:xfrm>
        <a:prstGeom prst="rightArrow">
          <a:avLst>
            <a:gd name="adj1" fmla="val 60000"/>
            <a:gd name="adj2" fmla="val 50000"/>
          </a:avLst>
        </a:prstGeom>
        <a:solidFill>
          <a:schemeClr val="accent3">
            <a:hueOff val="5812304"/>
            <a:satOff val="-18573"/>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1247308"/>
        <a:ext cx="140669" cy="136762"/>
      </dsp:txXfrm>
    </dsp:sp>
    <dsp:sp modelId="{42B6BDDC-6F4C-4048-880A-248F32142DA4}">
      <dsp:nvSpPr>
        <dsp:cNvPr id="0" name=""/>
        <dsp:cNvSpPr/>
      </dsp:nvSpPr>
      <dsp:spPr>
        <a:xfrm>
          <a:off x="82545" y="1475245"/>
          <a:ext cx="7073908" cy="796674"/>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Arkadaşlarım eve geldiğinde de beni bu konuda konuşmaya zorlamanı istemiyorum.</a:t>
          </a:r>
          <a:endParaRPr lang="tr-TR" sz="1800" kern="1200" dirty="0"/>
        </a:p>
      </dsp:txBody>
      <dsp:txXfrm>
        <a:off x="105879" y="1498579"/>
        <a:ext cx="7027240" cy="750006"/>
      </dsp:txXfrm>
    </dsp:sp>
    <dsp:sp modelId="{C222B713-7786-4295-A626-E17F94FD348F}">
      <dsp:nvSpPr>
        <dsp:cNvPr id="0" name=""/>
        <dsp:cNvSpPr/>
      </dsp:nvSpPr>
      <dsp:spPr>
        <a:xfrm rot="5400000">
          <a:off x="3521812" y="2284945"/>
          <a:ext cx="195374" cy="234449"/>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2304482"/>
        <a:ext cx="140669" cy="136762"/>
      </dsp:txXfrm>
    </dsp:sp>
    <dsp:sp modelId="{7BB2FB4F-47C1-4A75-9B6D-AE810C9550E8}">
      <dsp:nvSpPr>
        <dsp:cNvPr id="0" name=""/>
        <dsp:cNvSpPr/>
      </dsp:nvSpPr>
      <dsp:spPr>
        <a:xfrm>
          <a:off x="82545" y="2532419"/>
          <a:ext cx="7073908" cy="793178"/>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Bu konuyu seninle birlikte çözüme ulaştıracağımıza inanıyorum.</a:t>
          </a:r>
          <a:endParaRPr lang="en-US" sz="1800" b="1" kern="1200" dirty="0"/>
        </a:p>
      </dsp:txBody>
      <dsp:txXfrm>
        <a:off x="105776" y="2555650"/>
        <a:ext cx="7027446" cy="7467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EFF67-56DA-4676-8AC5-F2458D9B6C9C}" type="datetimeFigureOut">
              <a:rPr lang="tr-TR" smtClean="0"/>
              <a:t>14.05.2015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EC032-E0C1-4E22-95A5-DFE08011BA7C}" type="slidenum">
              <a:rPr lang="tr-TR" smtClean="0"/>
              <a:t>‹#›</a:t>
            </a:fld>
            <a:endParaRPr lang="tr-TR"/>
          </a:p>
        </p:txBody>
      </p:sp>
    </p:spTree>
    <p:extLst>
      <p:ext uri="{BB962C8B-B14F-4D97-AF65-F5344CB8AC3E}">
        <p14:creationId xmlns:p14="http://schemas.microsoft.com/office/powerpoint/2010/main" val="362832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smtClean="0"/>
              <a:t>İnsanların karşısındaki kişiyi kabul ettiğine dair verdiği tüm sözlü ve sözsüz mesajlar kabul iletisidir. </a:t>
            </a:r>
          </a:p>
          <a:p>
            <a:pPr eaLnBrk="1" hangingPunct="1"/>
            <a:r>
              <a:rPr lang="tr-TR" altLang="tr-TR" dirty="0" smtClean="0"/>
              <a:t>Kabul iletileri yaşamsaldır. Bir kişi kabul iletisi almadığında rahatsızlık yaşar. Bu rahatsızlık fiziksel veya psikolojik olabilir. Kadınlar, ev işleri ve çocuk bakımında kabul iletisi almak istedikleri halde kanıksanan görevleri olarak görüldüğünden görmezlikten gelinebilir.  </a:t>
            </a:r>
          </a:p>
          <a:p>
            <a:pPr eaLnBrk="1" hangingPunct="1"/>
            <a:r>
              <a:rPr lang="tr-TR" altLang="tr-TR" dirty="0" smtClean="0"/>
              <a:t>Kabul iletisi dört farklı şekilde karşı tarafa iletilir.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smtClean="0"/>
              <a:t>Davranışa yönelik kabul iletileri kişiyi eğitir. Bir çocuğa eğitim vermek için davranışa yönelik olumlu ve olumsuz kabul iletilerini kullanmak gerekir.</a:t>
            </a:r>
          </a:p>
          <a:p>
            <a:pPr eaLnBrk="1" hangingPunct="1"/>
            <a:r>
              <a:rPr lang="tr-TR" altLang="tr-TR" dirty="0" smtClean="0"/>
              <a:t>Kişiliğe yönelik olumlu kabul iletileri kişiyi besler, iyi hissettir ama eğitmez. </a:t>
            </a:r>
          </a:p>
          <a:p>
            <a:pPr eaLnBrk="1" hangingPunct="1"/>
            <a:r>
              <a:rPr lang="tr-TR" altLang="tr-TR" dirty="0" smtClean="0"/>
              <a:t>Kişiliğe yönelik olumsuz kabul iletisi sadece ilişkiye zarar verir, bir işe yaramaz. </a:t>
            </a:r>
          </a:p>
          <a:p>
            <a:pPr eaLnBrk="1" hangingPunct="1"/>
            <a:r>
              <a:rPr lang="tr-TR" altLang="tr-TR" dirty="0" smtClean="0"/>
              <a:t>Ergenler de tüm insanlar gibi kabul edilmeye ihtiyaç duyarlar. Özellikle olumlu kabul mesajları ergenler için son derece önemlidir. Kendilerine ve ailelerine güvenlerini artırır.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tr-TR" altLang="tr-TR" b="1" smtClean="0"/>
              <a:t>Ergenlerin eleştiriye bakışı:</a:t>
            </a:r>
            <a:endParaRPr lang="tr-TR" altLang="tr-TR" smtClean="0"/>
          </a:p>
          <a:p>
            <a:pPr eaLnBrk="1" hangingPunct="1">
              <a:lnSpc>
                <a:spcPct val="90000"/>
              </a:lnSpc>
            </a:pPr>
            <a:r>
              <a:rPr lang="tr-TR" altLang="tr-TR" smtClean="0"/>
              <a:t>Genellikle eleştiriyi abartarak ve çarpıtarak alır.</a:t>
            </a:r>
          </a:p>
          <a:p>
            <a:pPr eaLnBrk="1" hangingPunct="1">
              <a:lnSpc>
                <a:spcPct val="90000"/>
              </a:lnSpc>
            </a:pPr>
            <a:r>
              <a:rPr lang="tr-TR" altLang="tr-TR" smtClean="0"/>
              <a:t>Eleştirinin   “ne” olduğundan çok, eleştiriyi yapan kişinin “kim” olduğu önemlidir.</a:t>
            </a:r>
          </a:p>
          <a:p>
            <a:pPr eaLnBrk="1" hangingPunct="1">
              <a:lnSpc>
                <a:spcPct val="90000"/>
              </a:lnSpc>
            </a:pPr>
            <a:r>
              <a:rPr lang="tr-TR" altLang="tr-TR" smtClean="0"/>
              <a:t>Eleştiri kişiliğe yönelik ise“güç savaşı” için neden sayarlar.</a:t>
            </a:r>
            <a:endParaRPr lang="tr-TR" altLang="tr-TR" b="1" smtClean="0"/>
          </a:p>
          <a:p>
            <a:pPr eaLnBrk="1" hangingPunct="1">
              <a:lnSpc>
                <a:spcPct val="90000"/>
              </a:lnSpc>
            </a:pPr>
            <a:r>
              <a:rPr lang="tr-TR" altLang="tr-TR" b="1" smtClean="0"/>
              <a:t>Nasıl Eleştirelim?</a:t>
            </a:r>
            <a:endParaRPr lang="tr-TR" altLang="tr-TR" smtClean="0"/>
          </a:p>
          <a:p>
            <a:pPr eaLnBrk="1" hangingPunct="1">
              <a:lnSpc>
                <a:spcPct val="90000"/>
              </a:lnSpc>
            </a:pPr>
            <a:r>
              <a:rPr lang="tr-TR" altLang="tr-TR" smtClean="0"/>
              <a:t>Eleştirinin ölçütleri ve sebep-sonucu açıklanırsa etkili olur.</a:t>
            </a:r>
          </a:p>
          <a:p>
            <a:pPr eaLnBrk="1" hangingPunct="1">
              <a:lnSpc>
                <a:spcPct val="90000"/>
              </a:lnSpc>
            </a:pPr>
            <a:r>
              <a:rPr lang="tr-TR" altLang="tr-TR" smtClean="0"/>
              <a:t>Kişiliği değil davranışı eleştirmek, her zaman anında değil bazen eleştiri için bir süre beklemek, grup önünde değil, tek başına iken eleştirmek, eleştirinin nedenini açıklamak; olumsuz davranışın size olan etkisini söylemek, ona da söz hakkı tanımak etkili olur.</a:t>
            </a:r>
            <a:r>
              <a:rPr lang="tr-TR" altLang="tr-TR" b="1" smtClean="0"/>
              <a:t> </a:t>
            </a:r>
            <a:r>
              <a:rPr lang="tr-TR" altLang="tr-TR" smtClean="0"/>
              <a:t>Olumsuz eleştiri konusunda ailede çocukları ve kadınları kişiliğe yönelik olarak acımasızca eleştirilebilmektedir. Bu konuda dikkatli olmak gerekir. Örneğin “zaten yaptığın her işi yüzüne gözüne bulaştırırsın”, “zaten hiçbir işe yaramazsın, sana kim iş verir ki?” “her yemeği yakarsın elinden düzgün hiç iş çıkmaz” gibi…</a:t>
            </a:r>
          </a:p>
          <a:p>
            <a:pPr eaLnBrk="1" hangingPunct="1">
              <a:lnSpc>
                <a:spcPct val="90000"/>
              </a:lnSpc>
            </a:pPr>
            <a:r>
              <a:rPr lang="tr-TR" altLang="tr-TR" smtClean="0"/>
              <a:t>	Sandviç tekniği ile eleştirilerimizi yöneltebiliriz. İki olumlu kabul iletisinin arasına davranışa yönelik olumsuz kabul iletisi yerleştirerek verebiliriz. Örnek:</a:t>
            </a:r>
          </a:p>
          <a:p>
            <a:pPr eaLnBrk="1" hangingPunct="1">
              <a:lnSpc>
                <a:spcPct val="90000"/>
              </a:lnSpc>
            </a:pPr>
            <a:r>
              <a:rPr lang="tr-TR" altLang="tr-TR" smtClean="0"/>
              <a:t>	“</a:t>
            </a:r>
            <a:r>
              <a:rPr lang="tr-TR" altLang="tr-TR" i="1" smtClean="0"/>
              <a:t>Geçen yıl karnendeki notlarının yüksek olması beni çok mutlu etmişti.(DAVRANIŞA YÖNELİK+OLUMLU). Bu yılki karne notların sınıfını geçebilmen için yeterli değil. (DAVRANIŞA YÖNELİK+OLUMSUZ) Ben sana güveniyorum. (KİŞİLİĞE YÖNELİK+OLUMLU)”</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14.05.2015</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0" y="0"/>
            <a:ext cx="6858000" cy="609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2291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7C1D01D5-C9D2-4341-8CED-86909C91AAEB}" type="slidenum">
              <a:rPr lang="tr-TR"/>
              <a:pPr>
                <a:defRPr/>
              </a:pPr>
              <a:t>‹#›</a:t>
            </a:fld>
            <a:endParaRPr lang="tr-TR"/>
          </a:p>
        </p:txBody>
      </p:sp>
    </p:spTree>
    <p:extLst>
      <p:ext uri="{BB962C8B-B14F-4D97-AF65-F5344CB8AC3E}">
        <p14:creationId xmlns:p14="http://schemas.microsoft.com/office/powerpoint/2010/main" val="3660765978"/>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8770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0437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5241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0605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14.05.2015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167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14.05.2015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2542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14.05.2015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1374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4090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08146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6899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0716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t>14.05.2015</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14.05.2015</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14.05.2015</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14.05.2015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9440133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3.png"/><Relationship Id="rId9" Type="http://schemas.microsoft.com/office/2007/relationships/diagramDrawing" Target="../diagrams/drawing1.xml"/><Relationship Id="rId14" Type="http://schemas.microsoft.com/office/2007/relationships/diagramDrawing" Target="../diagrams/drawing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404664"/>
            <a:ext cx="8496944" cy="2710272"/>
          </a:xfrm>
        </p:spPr>
        <p:txBody>
          <a:bodyPr>
            <a:noAutofit/>
          </a:bodyPr>
          <a:lstStyle/>
          <a:p>
            <a:pPr algn="ctr"/>
            <a:r>
              <a:rPr lang="tr-TR" sz="5000" b="1" dirty="0" smtClean="0">
                <a:solidFill>
                  <a:srgbClr val="00B0F0"/>
                </a:solidFill>
              </a:rPr>
              <a:t>OLUMLU DAVRANIŞ KAZANDIRMA SEMİNERİNE </a:t>
            </a:r>
            <a:br>
              <a:rPr lang="tr-TR" sz="5000" b="1" dirty="0" smtClean="0">
                <a:solidFill>
                  <a:srgbClr val="00B0F0"/>
                </a:solidFill>
              </a:rPr>
            </a:br>
            <a:r>
              <a:rPr lang="tr-TR" sz="5000" b="1" dirty="0" smtClean="0">
                <a:solidFill>
                  <a:srgbClr val="00B0F0"/>
                </a:solidFill>
              </a:rPr>
              <a:t>HOŞGELDİNİZ</a:t>
            </a:r>
            <a:endParaRPr lang="tr-TR" sz="5000" b="1" dirty="0">
              <a:solidFill>
                <a:srgbClr val="00B0F0"/>
              </a:solidFill>
            </a:endParaRPr>
          </a:p>
        </p:txBody>
      </p:sp>
      <p:pic>
        <p:nvPicPr>
          <p:cNvPr id="1026" name="Picture 2" descr="C:\Users\melek\Desktop\aydede seminer 3\anne-dayagi-karikatür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41861"/>
            <a:ext cx="6120680" cy="3314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499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smtClean="0"/>
              <a:t>İÇGÜDÜSEL DAVRANIŞLAR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25286"/>
            <a:ext cx="2880320" cy="18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12776"/>
            <a:ext cx="370790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encrypted-tbn2.gstatic.com/images?q=tbn:ANd9GcSZIpJC9AnnvhHJ4i1et0XdnXZd-p3LJko_ZkK4MhZ5UoKaRr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24328"/>
            <a:ext cx="2824609" cy="18855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724327"/>
            <a:ext cx="2590800" cy="188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1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626" y="260648"/>
            <a:ext cx="8229600" cy="1061294"/>
          </a:xfrm>
        </p:spPr>
        <p:txBody>
          <a:bodyPr>
            <a:noAutofit/>
          </a:bodyPr>
          <a:lstStyle/>
          <a:p>
            <a:r>
              <a:rPr lang="tr-TR" sz="4000" dirty="0" smtClean="0"/>
              <a:t>SOSYAL ÖĞRENME YOLU İLE KAZANILAN DAVRANIŞLAR</a:t>
            </a:r>
            <a:endParaRPr lang="tr-TR" sz="40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22126"/>
            <a:ext cx="3278568" cy="391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869160"/>
            <a:ext cx="2479035" cy="192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212976"/>
            <a:ext cx="2088232" cy="262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3" y="1628800"/>
            <a:ext cx="270099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584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2132856"/>
            <a:ext cx="8229600" cy="1143000"/>
          </a:xfrm>
        </p:spPr>
        <p:txBody>
          <a:bodyPr>
            <a:normAutofit fontScale="90000"/>
          </a:bodyPr>
          <a:lstStyle/>
          <a:p>
            <a:pPr algn="ctr"/>
            <a:r>
              <a:rPr lang="tr-TR" dirty="0" smtClean="0"/>
              <a:t>Olumlu Davranış Kazandırma Yöntemleri</a:t>
            </a:r>
            <a:endParaRPr lang="tr-TR" dirty="0"/>
          </a:p>
        </p:txBody>
      </p:sp>
    </p:spTree>
    <p:extLst>
      <p:ext uri="{BB962C8B-B14F-4D97-AF65-F5344CB8AC3E}">
        <p14:creationId xmlns:p14="http://schemas.microsoft.com/office/powerpoint/2010/main" val="380778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4114800" cy="4525963"/>
          </a:xfrm>
        </p:spPr>
        <p:txBody>
          <a:bodyPr/>
          <a:lstStyle/>
          <a:p>
            <a:r>
              <a:rPr lang="tr-TR" dirty="0" smtClean="0"/>
              <a:t>Tek bir yöntem, tüm sorunları halletmede yetersizdir.</a:t>
            </a:r>
          </a:p>
          <a:p>
            <a:endParaRPr lang="tr-TR" dirty="0" smtClean="0"/>
          </a:p>
          <a:p>
            <a:r>
              <a:rPr lang="tr-TR" dirty="0" smtClean="0"/>
              <a:t>Çocuğun yaşadığı duruma, karakter yapısına uygun yöntemler tercih edilmelidir.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628800"/>
            <a:ext cx="449999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00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351384"/>
            <a:ext cx="4608512" cy="4886003"/>
          </a:xfrm>
        </p:spPr>
        <p:txBody>
          <a:bodyPr>
            <a:normAutofit fontScale="92500" lnSpcReduction="10000"/>
          </a:bodyPr>
          <a:lstStyle/>
          <a:p>
            <a:r>
              <a:rPr lang="tr-TR" dirty="0" smtClean="0"/>
              <a:t>İnsanların </a:t>
            </a:r>
            <a:r>
              <a:rPr lang="tr-TR" dirty="0"/>
              <a:t>karşısındaki kişiyi kabul ettiğine dair verdiği </a:t>
            </a:r>
            <a:r>
              <a:rPr lang="tr-TR" dirty="0">
                <a:solidFill>
                  <a:srgbClr val="00B0F0"/>
                </a:solidFill>
              </a:rPr>
              <a:t>tüm sözlü ve sözsüz mesajlar kabul iletisidir. </a:t>
            </a:r>
          </a:p>
          <a:p>
            <a:r>
              <a:rPr lang="tr-TR" dirty="0"/>
              <a:t>Kabul iletileri yaşamsaldır. Bir kişi kabul iletisi almadığında </a:t>
            </a:r>
            <a:r>
              <a:rPr lang="tr-TR" dirty="0">
                <a:solidFill>
                  <a:srgbClr val="00B050"/>
                </a:solidFill>
              </a:rPr>
              <a:t>rahatsızlık</a:t>
            </a:r>
            <a:r>
              <a:rPr lang="tr-TR" dirty="0"/>
              <a:t> yaşar. Bu rahatsızlık fiziksel veya psikolojik olabilir. </a:t>
            </a:r>
          </a:p>
          <a:p>
            <a:r>
              <a:rPr lang="tr-TR" dirty="0"/>
              <a:t>Kabul iletisi </a:t>
            </a:r>
            <a:r>
              <a:rPr lang="tr-TR" dirty="0">
                <a:solidFill>
                  <a:srgbClr val="FF0000"/>
                </a:solidFill>
              </a:rPr>
              <a:t>dört farklı şekilde </a:t>
            </a:r>
            <a:r>
              <a:rPr lang="tr-TR" dirty="0"/>
              <a:t>karşı tarafa iletilir. </a:t>
            </a:r>
          </a:p>
        </p:txBody>
      </p:sp>
      <p:sp>
        <p:nvSpPr>
          <p:cNvPr id="3" name="Başlık 2"/>
          <p:cNvSpPr>
            <a:spLocks noGrp="1"/>
          </p:cNvSpPr>
          <p:nvPr>
            <p:ph type="title"/>
          </p:nvPr>
        </p:nvSpPr>
        <p:spPr>
          <a:xfrm>
            <a:off x="107504" y="188640"/>
            <a:ext cx="4402832" cy="1143000"/>
          </a:xfrm>
        </p:spPr>
        <p:txBody>
          <a:bodyPr/>
          <a:lstStyle/>
          <a:p>
            <a:r>
              <a:rPr lang="tr-TR" dirty="0" smtClean="0"/>
              <a:t>a. KABUL İLETİSİ</a:t>
            </a:r>
            <a:endParaRPr lang="tr-TR" dirty="0"/>
          </a:p>
        </p:txBody>
      </p:sp>
      <p:pic>
        <p:nvPicPr>
          <p:cNvPr id="1026" name="Picture 2" descr="C:\Users\melek\Desktop\tumblr_m5lra1hNYh1rw2d8e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836712"/>
            <a:ext cx="4412718" cy="568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4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331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3318"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600" b="1">
                <a:solidFill>
                  <a:srgbClr val="002060"/>
                </a:solidFill>
              </a:rPr>
              <a:t>KABUL İLETİSİ</a:t>
            </a:r>
          </a:p>
        </p:txBody>
      </p:sp>
      <p:sp>
        <p:nvSpPr>
          <p:cNvPr id="8" name="Rectangle 3"/>
          <p:cNvSpPr>
            <a:spLocks noChangeArrowheads="1"/>
          </p:cNvSpPr>
          <p:nvPr/>
        </p:nvSpPr>
        <p:spPr bwMode="auto">
          <a:xfrm>
            <a:off x="4878388" y="3214689"/>
            <a:ext cx="3976687" cy="1143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20000"/>
              </a:spcBef>
              <a:buClr>
                <a:schemeClr val="bg2"/>
              </a:buClr>
              <a:buSzPct val="75000"/>
              <a:buFont typeface="Wingdings" pitchFamily="2" charset="2"/>
              <a:buNone/>
              <a:defRPr/>
            </a:pPr>
            <a:r>
              <a:rPr lang="tr-TR" sz="3200" b="1" dirty="0">
                <a:solidFill>
                  <a:schemeClr val="bg1"/>
                </a:solidFill>
                <a:latin typeface="Comic Sans MS" pitchFamily="66" charset="0"/>
              </a:rPr>
              <a:t>Kişiliğe Yönelik</a:t>
            </a:r>
            <a:r>
              <a:rPr lang="en-US" sz="3200" b="1" dirty="0">
                <a:solidFill>
                  <a:schemeClr val="bg1"/>
                </a:solidFill>
                <a:latin typeface="Comic Sans MS" pitchFamily="66" charset="0"/>
              </a:rPr>
              <a:t> Kabul</a:t>
            </a:r>
            <a:r>
              <a:rPr lang="tr-TR" sz="3200" b="1" dirty="0">
                <a:solidFill>
                  <a:schemeClr val="bg1"/>
                </a:solidFill>
                <a:latin typeface="Comic Sans MS" pitchFamily="66" charset="0"/>
              </a:rPr>
              <a:t> </a:t>
            </a:r>
            <a:r>
              <a:rPr lang="en-US" sz="3200" b="1" dirty="0">
                <a:solidFill>
                  <a:schemeClr val="bg1"/>
                </a:solidFill>
                <a:latin typeface="Comic Sans MS" pitchFamily="66" charset="0"/>
              </a:rPr>
              <a:t>İletisi</a:t>
            </a:r>
            <a:endParaRPr lang="tr-TR" sz="3200" dirty="0">
              <a:solidFill>
                <a:schemeClr val="bg1"/>
              </a:solidFill>
              <a:latin typeface="Comic Sans MS" pitchFamily="66" charset="0"/>
            </a:endParaRPr>
          </a:p>
        </p:txBody>
      </p:sp>
      <p:sp>
        <p:nvSpPr>
          <p:cNvPr id="10" name="Rectangle 4"/>
          <p:cNvSpPr>
            <a:spLocks noChangeArrowheads="1"/>
          </p:cNvSpPr>
          <p:nvPr/>
        </p:nvSpPr>
        <p:spPr bwMode="auto">
          <a:xfrm>
            <a:off x="349250" y="3214688"/>
            <a:ext cx="4313238" cy="1143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buClr>
                <a:schemeClr val="bg2"/>
              </a:buClr>
              <a:buSzPct val="75000"/>
              <a:buFont typeface="Wingdings" pitchFamily="2" charset="2"/>
              <a:buNone/>
              <a:defRPr/>
            </a:pPr>
            <a:r>
              <a:rPr lang="tr-TR" sz="3200" b="1" dirty="0">
                <a:solidFill>
                  <a:schemeClr val="bg1"/>
                </a:solidFill>
                <a:latin typeface="Comic Sans MS" pitchFamily="66" charset="0"/>
              </a:rPr>
              <a:t>Davranışa Yönelik  Kabul İletisi</a:t>
            </a:r>
            <a:endParaRPr lang="tr-TR" sz="3200" dirty="0">
              <a:solidFill>
                <a:schemeClr val="bg1"/>
              </a:solidFill>
              <a:latin typeface="Comic Sans MS" pitchFamily="66" charset="0"/>
            </a:endParaRPr>
          </a:p>
        </p:txBody>
      </p:sp>
      <p:sp>
        <p:nvSpPr>
          <p:cNvPr id="11" name="Line 6"/>
          <p:cNvSpPr>
            <a:spLocks noChangeShapeType="1"/>
          </p:cNvSpPr>
          <p:nvPr/>
        </p:nvSpPr>
        <p:spPr bwMode="auto">
          <a:xfrm flipH="1">
            <a:off x="3203575" y="2463800"/>
            <a:ext cx="1008063"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 name="Line 7"/>
          <p:cNvSpPr>
            <a:spLocks noChangeShapeType="1"/>
          </p:cNvSpPr>
          <p:nvPr/>
        </p:nvSpPr>
        <p:spPr bwMode="auto">
          <a:xfrm>
            <a:off x="4932363" y="2500312"/>
            <a:ext cx="1152525" cy="5746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 name="Line 8"/>
          <p:cNvSpPr>
            <a:spLocks noChangeShapeType="1"/>
          </p:cNvSpPr>
          <p:nvPr/>
        </p:nvSpPr>
        <p:spPr bwMode="auto">
          <a:xfrm>
            <a:off x="1476375" y="4649788"/>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4" name="Line 9"/>
          <p:cNvSpPr>
            <a:spLocks noChangeShapeType="1"/>
          </p:cNvSpPr>
          <p:nvPr/>
        </p:nvSpPr>
        <p:spPr bwMode="auto">
          <a:xfrm>
            <a:off x="3059113" y="4649788"/>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 name="Line 10"/>
          <p:cNvSpPr>
            <a:spLocks noChangeShapeType="1"/>
          </p:cNvSpPr>
          <p:nvPr/>
        </p:nvSpPr>
        <p:spPr bwMode="auto">
          <a:xfrm>
            <a:off x="7885113" y="4576763"/>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 name="Line 11"/>
          <p:cNvSpPr>
            <a:spLocks noChangeShapeType="1"/>
          </p:cNvSpPr>
          <p:nvPr/>
        </p:nvSpPr>
        <p:spPr bwMode="auto">
          <a:xfrm>
            <a:off x="5867400" y="4576763"/>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 name="Text Box 13"/>
          <p:cNvSpPr txBox="1">
            <a:spLocks noChangeArrowheads="1"/>
          </p:cNvSpPr>
          <p:nvPr/>
        </p:nvSpPr>
        <p:spPr bwMode="auto">
          <a:xfrm>
            <a:off x="5580063" y="5451475"/>
            <a:ext cx="477837" cy="823913"/>
          </a:xfrm>
          <a:prstGeom prst="rect">
            <a:avLst/>
          </a:prstGeom>
          <a:noFill/>
          <a:ln w="9525">
            <a:noFill/>
            <a:miter lim="800000"/>
            <a:headEnd/>
            <a:tailEnd/>
          </a:ln>
          <a:effectLst/>
        </p:spPr>
        <p:txBody>
          <a:bodyPr wrap="none">
            <a:spAutoFit/>
          </a:bodyPr>
          <a:lstStyle/>
          <a:p>
            <a:pPr>
              <a:defRPr/>
            </a:pPr>
            <a:r>
              <a:rPr lang="tr-TR" sz="4800" dirty="0">
                <a:solidFill>
                  <a:srgbClr val="FF0000"/>
                </a:solidFill>
                <a:effectLst>
                  <a:outerShdw blurRad="38100" dist="38100" dir="2700000" algn="tl">
                    <a:srgbClr val="C0C0C0"/>
                  </a:outerShdw>
                </a:effectLst>
                <a:latin typeface="Comic Sans MS" pitchFamily="66" charset="0"/>
              </a:rPr>
              <a:t>+</a:t>
            </a:r>
          </a:p>
        </p:txBody>
      </p:sp>
      <p:sp>
        <p:nvSpPr>
          <p:cNvPr id="18" name="Text Box 14"/>
          <p:cNvSpPr txBox="1">
            <a:spLocks noChangeArrowheads="1"/>
          </p:cNvSpPr>
          <p:nvPr/>
        </p:nvSpPr>
        <p:spPr bwMode="auto">
          <a:xfrm>
            <a:off x="7740650" y="5375275"/>
            <a:ext cx="438150" cy="823913"/>
          </a:xfrm>
          <a:prstGeom prst="rect">
            <a:avLst/>
          </a:prstGeom>
          <a:noFill/>
          <a:ln w="9525">
            <a:noFill/>
            <a:miter lim="800000"/>
            <a:headEnd/>
            <a:tailEnd/>
          </a:ln>
          <a:effectLst/>
        </p:spPr>
        <p:txBody>
          <a:bodyPr wrap="none">
            <a:spAutoFit/>
          </a:bodyPr>
          <a:lstStyle/>
          <a:p>
            <a:pPr>
              <a:defRPr/>
            </a:pPr>
            <a:r>
              <a:rPr lang="tr-TR" sz="4800">
                <a:solidFill>
                  <a:srgbClr val="FF0000"/>
                </a:solidFill>
                <a:effectLst>
                  <a:outerShdw blurRad="38100" dist="38100" dir="2700000" algn="tl">
                    <a:srgbClr val="C0C0C0"/>
                  </a:outerShdw>
                </a:effectLst>
                <a:latin typeface="Comic Sans MS" pitchFamily="66" charset="0"/>
              </a:rPr>
              <a:t>-</a:t>
            </a:r>
          </a:p>
        </p:txBody>
      </p:sp>
      <p:sp>
        <p:nvSpPr>
          <p:cNvPr id="19" name="Text Box 15"/>
          <p:cNvSpPr txBox="1">
            <a:spLocks noChangeArrowheads="1"/>
          </p:cNvSpPr>
          <p:nvPr/>
        </p:nvSpPr>
        <p:spPr bwMode="auto">
          <a:xfrm>
            <a:off x="2843213" y="5500688"/>
            <a:ext cx="438150" cy="823912"/>
          </a:xfrm>
          <a:prstGeom prst="rect">
            <a:avLst/>
          </a:prstGeom>
          <a:noFill/>
          <a:ln w="9525">
            <a:noFill/>
            <a:miter lim="800000"/>
            <a:headEnd/>
            <a:tailEnd/>
          </a:ln>
          <a:effectLst/>
        </p:spPr>
        <p:txBody>
          <a:bodyPr wrap="none">
            <a:spAutoFit/>
          </a:bodyPr>
          <a:lstStyle/>
          <a:p>
            <a:pPr>
              <a:defRPr/>
            </a:pPr>
            <a:r>
              <a:rPr lang="tr-TR" sz="4800">
                <a:solidFill>
                  <a:srgbClr val="FF0000"/>
                </a:solidFill>
                <a:effectLst>
                  <a:outerShdw blurRad="38100" dist="38100" dir="2700000" algn="tl">
                    <a:srgbClr val="C0C0C0"/>
                  </a:outerShdw>
                </a:effectLst>
                <a:latin typeface="Comic Sans MS" pitchFamily="66" charset="0"/>
              </a:rPr>
              <a:t>-</a:t>
            </a:r>
          </a:p>
        </p:txBody>
      </p:sp>
      <p:sp>
        <p:nvSpPr>
          <p:cNvPr id="20" name="Line 16"/>
          <p:cNvSpPr>
            <a:spLocks noChangeShapeType="1"/>
          </p:cNvSpPr>
          <p:nvPr/>
        </p:nvSpPr>
        <p:spPr bwMode="auto">
          <a:xfrm rot="574385">
            <a:off x="7702550" y="5645150"/>
            <a:ext cx="577850" cy="431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 name="Line 17"/>
          <p:cNvSpPr>
            <a:spLocks noChangeShapeType="1"/>
          </p:cNvSpPr>
          <p:nvPr/>
        </p:nvSpPr>
        <p:spPr bwMode="auto">
          <a:xfrm flipH="1">
            <a:off x="7715250" y="5578475"/>
            <a:ext cx="504825" cy="5048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 name="Text Box 13"/>
          <p:cNvSpPr txBox="1">
            <a:spLocks noChangeArrowheads="1"/>
          </p:cNvSpPr>
          <p:nvPr/>
        </p:nvSpPr>
        <p:spPr bwMode="auto">
          <a:xfrm>
            <a:off x="1236663" y="5500688"/>
            <a:ext cx="477837" cy="823912"/>
          </a:xfrm>
          <a:prstGeom prst="rect">
            <a:avLst/>
          </a:prstGeom>
          <a:noFill/>
          <a:ln w="9525">
            <a:noFill/>
            <a:miter lim="800000"/>
            <a:headEnd/>
            <a:tailEnd/>
          </a:ln>
          <a:effectLst/>
        </p:spPr>
        <p:txBody>
          <a:bodyPr wrap="none">
            <a:spAutoFit/>
          </a:bodyPr>
          <a:lstStyle/>
          <a:p>
            <a:pPr>
              <a:defRPr/>
            </a:pPr>
            <a:r>
              <a:rPr lang="tr-TR" sz="4800" dirty="0">
                <a:solidFill>
                  <a:srgbClr val="FF0000"/>
                </a:solidFill>
                <a:effectLst>
                  <a:outerShdw blurRad="38100" dist="38100" dir="2700000" algn="tl">
                    <a:srgbClr val="C0C0C0"/>
                  </a:outerShdw>
                </a:effectLst>
                <a:latin typeface="Comic Sans MS" pitchFamily="66" charset="0"/>
              </a:rPr>
              <a:t>+</a:t>
            </a:r>
          </a:p>
        </p:txBody>
      </p:sp>
    </p:spTree>
    <p:extLst>
      <p:ext uri="{BB962C8B-B14F-4D97-AF65-F5344CB8AC3E}">
        <p14:creationId xmlns:p14="http://schemas.microsoft.com/office/powerpoint/2010/main" val="232647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2470" y="620688"/>
            <a:ext cx="7847961" cy="5170646"/>
          </a:xfrm>
          <a:prstGeom prst="rect">
            <a:avLst/>
          </a:prstGeom>
          <a:noFill/>
        </p:spPr>
        <p:txBody>
          <a:bodyPr wrap="square" rtlCol="0">
            <a:spAutoFit/>
          </a:bodyPr>
          <a:lstStyle/>
          <a:p>
            <a:pPr marL="342900" indent="-342900">
              <a:buFont typeface="Wingdings" panose="05000000000000000000" pitchFamily="2" charset="2"/>
              <a:buChar char="ü"/>
            </a:pPr>
            <a:r>
              <a:rPr lang="tr-TR" altLang="tr-TR" sz="2600" dirty="0">
                <a:solidFill>
                  <a:srgbClr val="00B0F0"/>
                </a:solidFill>
              </a:rPr>
              <a:t>Davranışa yönelik kabul iletileri </a:t>
            </a:r>
            <a:r>
              <a:rPr lang="tr-TR" altLang="tr-TR" sz="2600" dirty="0"/>
              <a:t>kişiyi eğitir. Bir çocuğa eğitim vermek için davranışa yönelik olumlu ve olumsuz kabul iletilerini kullanmak </a:t>
            </a:r>
            <a:r>
              <a:rPr lang="tr-TR" altLang="tr-TR" sz="2600" dirty="0" smtClean="0"/>
              <a:t>gerekir.</a:t>
            </a:r>
          </a:p>
          <a:p>
            <a:pPr marL="342900" indent="-342900">
              <a:buFont typeface="Wingdings" panose="05000000000000000000" pitchFamily="2" charset="2"/>
              <a:buChar char="ü"/>
            </a:pPr>
            <a:r>
              <a:rPr lang="tr-TR" altLang="tr-TR" sz="2600" dirty="0" smtClean="0">
                <a:solidFill>
                  <a:srgbClr val="FF0000"/>
                </a:solidFill>
              </a:rPr>
              <a:t>Kişiliğe </a:t>
            </a:r>
            <a:r>
              <a:rPr lang="tr-TR" altLang="tr-TR" sz="2600" dirty="0">
                <a:solidFill>
                  <a:srgbClr val="FF0000"/>
                </a:solidFill>
              </a:rPr>
              <a:t>yönelik olumlu kabul iletileri </a:t>
            </a:r>
            <a:r>
              <a:rPr lang="tr-TR" altLang="tr-TR" sz="2600" dirty="0"/>
              <a:t>kişiyi besler, iyi hissettir ama eğitmez. </a:t>
            </a:r>
            <a:r>
              <a:rPr lang="tr-TR" altLang="tr-TR" sz="2600" dirty="0" smtClean="0"/>
              <a:t>Kişiliğe </a:t>
            </a:r>
            <a:r>
              <a:rPr lang="tr-TR" altLang="tr-TR" sz="2600" dirty="0"/>
              <a:t>yönelik olumsuz kabul iletisi sadece ilişkiye zarar verir, bir işe yaramaz. </a:t>
            </a:r>
            <a:endParaRPr lang="tr-TR" altLang="tr-TR" sz="2600" dirty="0" smtClean="0"/>
          </a:p>
          <a:p>
            <a:pPr marL="342900" indent="-342900">
              <a:buFont typeface="Wingdings" panose="05000000000000000000" pitchFamily="2" charset="2"/>
              <a:buChar char="ü"/>
            </a:pPr>
            <a:r>
              <a:rPr lang="tr-TR" altLang="tr-TR" sz="2600" dirty="0" smtClean="0"/>
              <a:t>Çocuklar da tüm </a:t>
            </a:r>
            <a:r>
              <a:rPr lang="tr-TR" altLang="tr-TR" sz="2600" dirty="0"/>
              <a:t>insanlar gibi kabul edilmeye ihtiyaç duyarlar. Özellikle </a:t>
            </a:r>
            <a:r>
              <a:rPr lang="tr-TR" altLang="tr-TR" sz="2600" dirty="0">
                <a:solidFill>
                  <a:srgbClr val="00B050"/>
                </a:solidFill>
              </a:rPr>
              <a:t>olumlu kabul mesajları </a:t>
            </a:r>
            <a:r>
              <a:rPr lang="tr-TR" altLang="tr-TR" sz="2600" dirty="0" smtClean="0"/>
              <a:t>çocuklar </a:t>
            </a:r>
            <a:r>
              <a:rPr lang="tr-TR" altLang="tr-TR" sz="2600" dirty="0"/>
              <a:t>için son derece önemlidir. Kendilerine ve ailelerine güvenlerini artırır. </a:t>
            </a:r>
          </a:p>
          <a:p>
            <a:endParaRPr lang="tr-TR" dirty="0"/>
          </a:p>
        </p:txBody>
      </p:sp>
    </p:spTree>
    <p:extLst>
      <p:ext uri="{BB962C8B-B14F-4D97-AF65-F5344CB8AC3E}">
        <p14:creationId xmlns:p14="http://schemas.microsoft.com/office/powerpoint/2010/main" val="391338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433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4342"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600" b="1">
                <a:solidFill>
                  <a:srgbClr val="002060"/>
                </a:solidFill>
              </a:rPr>
              <a:t>KABUL İLETİLERİ</a:t>
            </a:r>
          </a:p>
        </p:txBody>
      </p:sp>
      <p:graphicFrame>
        <p:nvGraphicFramePr>
          <p:cNvPr id="23" name="Group 74"/>
          <p:cNvGraphicFramePr>
            <a:graphicFrameLocks noGrp="1"/>
          </p:cNvGraphicFramePr>
          <p:nvPr>
            <p:extLst>
              <p:ext uri="{D42A27DB-BD31-4B8C-83A1-F6EECF244321}">
                <p14:modId xmlns:p14="http://schemas.microsoft.com/office/powerpoint/2010/main" val="20720362"/>
              </p:ext>
            </p:extLst>
          </p:nvPr>
        </p:nvGraphicFramePr>
        <p:xfrm>
          <a:off x="755576" y="2132856"/>
          <a:ext cx="7964488" cy="4016374"/>
        </p:xfrm>
        <a:graphic>
          <a:graphicData uri="http://schemas.openxmlformats.org/drawingml/2006/table">
            <a:tbl>
              <a:tblPr/>
              <a:tblGrid>
                <a:gridCol w="1741033"/>
                <a:gridCol w="3136810"/>
                <a:gridCol w="3086645"/>
              </a:tblGrid>
              <a:tr h="8563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Arial" charset="0"/>
                          <a:cs typeface="Times New Roman" pitchFamily="18" charset="0"/>
                        </a:rPr>
                        <a:t>KABUL İLETİLERİ</a:t>
                      </a:r>
                      <a:endParaRPr kumimoji="0" lang="tr-TR"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CC00"/>
                          </a:solidFill>
                          <a:effectLst/>
                          <a:latin typeface="Arial" charset="0"/>
                          <a:cs typeface="Times New Roman" pitchFamily="18" charset="0"/>
                        </a:rPr>
                        <a:t>KİŞİLİĞE YÖNELİK</a:t>
                      </a:r>
                      <a:endParaRPr kumimoji="0" lang="tr-TR" sz="2400" b="0" i="0" u="none" strike="noStrike" cap="none" normalizeH="0" baseline="0" dirty="0" smtClean="0">
                        <a:ln>
                          <a:noFill/>
                        </a:ln>
                        <a:solidFill>
                          <a:srgbClr val="00CC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CC00"/>
                          </a:solidFill>
                          <a:effectLst/>
                          <a:latin typeface="Arial" charset="0"/>
                          <a:cs typeface="Times New Roman" pitchFamily="18" charset="0"/>
                        </a:rPr>
                        <a:t>DAVRANIŞA YÖNELİK</a:t>
                      </a:r>
                      <a:endParaRPr kumimoji="0" lang="tr-TR" sz="2400" b="0" i="0" u="none" strike="noStrike" cap="none" normalizeH="0" baseline="0" dirty="0" smtClean="0">
                        <a:ln>
                          <a:noFill/>
                        </a:ln>
                        <a:solidFill>
                          <a:srgbClr val="00CC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791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C00000"/>
                          </a:solidFill>
                          <a:effectLst/>
                          <a:latin typeface="Times New Roman" pitchFamily="18" charset="0"/>
                          <a:cs typeface="Times New Roman" pitchFamily="18" charset="0"/>
                        </a:rPr>
                        <a:t>OLUMLU</a:t>
                      </a:r>
                      <a:endParaRPr kumimoji="0" lang="tr-TR" sz="24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(Davranış belirtmeden verilen olumlu kabul iletisi</a:t>
                      </a:r>
                      <a:r>
                        <a:rPr kumimoji="0" lang="tr-TR" sz="16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“Çok temizsin”</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(Olumlu davranış belirtilerek verilen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“Yatağını toplaman hoşuma gitti.”</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0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C00000"/>
                          </a:solidFill>
                          <a:effectLst/>
                          <a:latin typeface="Times New Roman" pitchFamily="18" charset="0"/>
                          <a:cs typeface="Times New Roman" pitchFamily="18" charset="0"/>
                        </a:rPr>
                        <a:t>OLUMSUZ</a:t>
                      </a:r>
                      <a:endParaRPr kumimoji="0" lang="tr-TR" sz="24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(Davranış belirtmeden verilen olumsuz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“Çok pissin” </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(Olumsuz davranış belirtilerek verilen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“Uyarmama rağmen odanın temizlememen beni kızdırdı.”</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7 Slayt Numarası Yer Tutucusu"/>
          <p:cNvSpPr>
            <a:spLocks noGrp="1"/>
          </p:cNvSpPr>
          <p:nvPr>
            <p:ph type="sldNum" sz="quarter" idx="12"/>
          </p:nvPr>
        </p:nvSpPr>
        <p:spPr/>
        <p:txBody>
          <a:bodyPr/>
          <a:lstStyle/>
          <a:p>
            <a:pPr>
              <a:defRPr/>
            </a:pPr>
            <a:fld id="{A46A69EF-BC5B-4647-B386-30686EC39609}" type="slidenum">
              <a:rPr lang="en-US" smtClean="0"/>
              <a:pPr>
                <a:defRPr/>
              </a:pPr>
              <a:t>17</a:t>
            </a:fld>
            <a:endParaRPr lang="en-US"/>
          </a:p>
        </p:txBody>
      </p:sp>
    </p:spTree>
    <p:extLst>
      <p:ext uri="{BB962C8B-B14F-4D97-AF65-F5344CB8AC3E}">
        <p14:creationId xmlns:p14="http://schemas.microsoft.com/office/powerpoint/2010/main" val="129455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404664"/>
            <a:ext cx="7772400" cy="812303"/>
          </a:xfrm>
        </p:spPr>
        <p:txBody>
          <a:bodyPr>
            <a:normAutofit fontScale="90000"/>
          </a:bodyPr>
          <a:lstStyle/>
          <a:p>
            <a:pPr algn="l"/>
            <a:r>
              <a:rPr lang="tr-TR" dirty="0" smtClean="0"/>
              <a:t>b. Ödül Puan Sistemi</a:t>
            </a:r>
            <a:endParaRPr lang="tr-TR" dirty="0"/>
          </a:p>
        </p:txBody>
      </p:sp>
      <p:sp>
        <p:nvSpPr>
          <p:cNvPr id="3" name="Alt Başlık 2"/>
          <p:cNvSpPr>
            <a:spLocks noGrp="1"/>
          </p:cNvSpPr>
          <p:nvPr>
            <p:ph type="subTitle" idx="1"/>
          </p:nvPr>
        </p:nvSpPr>
        <p:spPr>
          <a:xfrm>
            <a:off x="179512" y="1700808"/>
            <a:ext cx="8784976" cy="3744416"/>
          </a:xfrm>
        </p:spPr>
        <p:txBody>
          <a:bodyPr>
            <a:normAutofit fontScale="62500" lnSpcReduction="20000"/>
          </a:bodyPr>
          <a:lstStyle/>
          <a:p>
            <a:pPr marL="571500" indent="-571500" algn="l">
              <a:buFont typeface="Wingdings" panose="05000000000000000000" pitchFamily="2" charset="2"/>
              <a:buChar char="ü"/>
            </a:pPr>
            <a:r>
              <a:rPr lang="tr-TR" sz="3800" dirty="0"/>
              <a:t>Çocuğun olumlu davranışlarını takdir etme ve teşvik etme olumlu davranışlarını arttırmaktadır.  Bu yöntem aracılığıyla öncelikle </a:t>
            </a:r>
            <a:r>
              <a:rPr lang="tr-TR" sz="3800" dirty="0">
                <a:solidFill>
                  <a:srgbClr val="FF0000"/>
                </a:solidFill>
              </a:rPr>
              <a:t>kazandırılmak istenen bir davranış belirlenir. </a:t>
            </a:r>
            <a:endParaRPr lang="tr-TR" sz="3800" dirty="0">
              <a:solidFill>
                <a:srgbClr val="FF0000"/>
              </a:solidFill>
            </a:endParaRPr>
          </a:p>
          <a:p>
            <a:pPr marL="571500" indent="-571500" algn="l">
              <a:buFont typeface="Wingdings" panose="05000000000000000000" pitchFamily="2" charset="2"/>
              <a:buChar char="ü"/>
            </a:pPr>
            <a:r>
              <a:rPr lang="tr-TR" sz="3800" dirty="0" smtClean="0"/>
              <a:t>Ardından </a:t>
            </a:r>
            <a:r>
              <a:rPr lang="tr-TR" sz="3800" dirty="0"/>
              <a:t>bir </a:t>
            </a:r>
            <a:r>
              <a:rPr lang="tr-TR" sz="3800" dirty="0">
                <a:solidFill>
                  <a:srgbClr val="00B0F0"/>
                </a:solidFill>
              </a:rPr>
              <a:t>çizelge hazırlanır </a:t>
            </a:r>
            <a:r>
              <a:rPr lang="tr-TR" sz="3800" dirty="0"/>
              <a:t>ve her yarım saatlik dilim için çocuk belirlenen olumlu davranışı gösterdiğinde ona 1 puan verilir.  O zaman diliminde olumlu davranış gösteremeyen  çocuğa puan verilmez. </a:t>
            </a:r>
            <a:endParaRPr lang="tr-TR" sz="3800" dirty="0" smtClean="0"/>
          </a:p>
          <a:p>
            <a:pPr marL="571500" indent="-571500" algn="l">
              <a:buFont typeface="Wingdings" panose="05000000000000000000" pitchFamily="2" charset="2"/>
              <a:buChar char="ü"/>
            </a:pPr>
            <a:r>
              <a:rPr lang="tr-TR" sz="3800" dirty="0" smtClean="0"/>
              <a:t>Çocuk </a:t>
            </a:r>
            <a:r>
              <a:rPr lang="tr-TR" sz="3800" dirty="0"/>
              <a:t>10 puana veya anne babanın belirlediği (20 veya 30) puana ulaştığı zaman çocuk </a:t>
            </a:r>
            <a:r>
              <a:rPr lang="tr-TR" sz="3800" dirty="0">
                <a:solidFill>
                  <a:srgbClr val="00B050"/>
                </a:solidFill>
              </a:rPr>
              <a:t>ödüllendirilir. </a:t>
            </a:r>
          </a:p>
          <a:p>
            <a:r>
              <a:rPr lang="tr-TR" dirty="0"/>
              <a:t> </a:t>
            </a:r>
          </a:p>
          <a:p>
            <a:pPr algn="l"/>
            <a:endParaRPr lang="tr-TR" dirty="0"/>
          </a:p>
        </p:txBody>
      </p:sp>
    </p:spTree>
    <p:extLst>
      <p:ext uri="{BB962C8B-B14F-4D97-AF65-F5344CB8AC3E}">
        <p14:creationId xmlns:p14="http://schemas.microsoft.com/office/powerpoint/2010/main" val="283810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2050" name="Picture 2" descr="C:\Users\melek\Desktop\P_20150513_224951_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276872"/>
            <a:ext cx="8424936" cy="3733875"/>
          </a:xfrm>
        </p:spPr>
        <p:txBody>
          <a:bodyPr>
            <a:normAutofit/>
          </a:bodyPr>
          <a:lstStyle/>
          <a:p>
            <a:pPr marL="624078" indent="-514350">
              <a:buFont typeface="+mj-lt"/>
              <a:buAutoNum type="arabicPeriod"/>
            </a:pPr>
            <a:r>
              <a:rPr lang="tr-TR" dirty="0" smtClean="0"/>
              <a:t>Olumlu Davranış Kazandırmanın Önemi</a:t>
            </a:r>
          </a:p>
          <a:p>
            <a:pPr marL="624078" indent="-514350">
              <a:buFont typeface="+mj-lt"/>
              <a:buAutoNum type="arabicPeriod"/>
            </a:pPr>
            <a:r>
              <a:rPr lang="tr-TR" dirty="0" smtClean="0"/>
              <a:t>Davranış ve Kişilik Gelişimi</a:t>
            </a:r>
          </a:p>
          <a:p>
            <a:pPr marL="624078" indent="-514350">
              <a:buFont typeface="+mj-lt"/>
              <a:buAutoNum type="arabicPeriod"/>
            </a:pPr>
            <a:r>
              <a:rPr lang="tr-TR" dirty="0" smtClean="0"/>
              <a:t>Olumlu Davranış Kazandırma Yöntemleri</a:t>
            </a:r>
          </a:p>
          <a:p>
            <a:pPr marL="1117854" lvl="2" indent="-514350">
              <a:buFont typeface="+mj-lt"/>
              <a:buAutoNum type="alphaLcPeriod"/>
            </a:pPr>
            <a:r>
              <a:rPr lang="tr-TR" dirty="0" smtClean="0"/>
              <a:t>Kabul İletisi</a:t>
            </a:r>
          </a:p>
          <a:p>
            <a:pPr marL="1117854" lvl="2" indent="-514350">
              <a:buFont typeface="+mj-lt"/>
              <a:buAutoNum type="alphaLcPeriod"/>
            </a:pPr>
            <a:r>
              <a:rPr lang="tr-TR" dirty="0" smtClean="0"/>
              <a:t>Ödül-Puan Sistemi</a:t>
            </a:r>
          </a:p>
          <a:p>
            <a:pPr marL="1117854" lvl="2" indent="-514350">
              <a:buFont typeface="+mj-lt"/>
              <a:buAutoNum type="alphaLcPeriod"/>
            </a:pPr>
            <a:r>
              <a:rPr lang="tr-TR" dirty="0" smtClean="0"/>
              <a:t>Davranış Çizelgesi Yöntemi</a:t>
            </a:r>
          </a:p>
          <a:p>
            <a:pPr marL="1117854" lvl="2" indent="-514350">
              <a:buFont typeface="+mj-lt"/>
              <a:buAutoNum type="alphaLcPeriod"/>
            </a:pPr>
            <a:r>
              <a:rPr lang="tr-TR" dirty="0" smtClean="0"/>
              <a:t>Mola Yöntemi</a:t>
            </a:r>
          </a:p>
          <a:p>
            <a:pPr marL="1117854" lvl="2" indent="-514350">
              <a:buFont typeface="+mj-lt"/>
              <a:buAutoNum type="alphaLcPeriod"/>
            </a:pPr>
            <a:r>
              <a:rPr lang="tr-TR" dirty="0"/>
              <a:t>Sandviç </a:t>
            </a:r>
            <a:r>
              <a:rPr lang="tr-TR" dirty="0" smtClean="0"/>
              <a:t>Yöntemi</a:t>
            </a:r>
          </a:p>
          <a:p>
            <a:pPr marL="1117854" lvl="2" indent="-514350">
              <a:buFont typeface="+mj-lt"/>
              <a:buAutoNum type="alphaLcPeriod"/>
            </a:pPr>
            <a:r>
              <a:rPr lang="tr-TR" dirty="0" smtClean="0"/>
              <a:t>Kurallar-Sınırlar</a:t>
            </a:r>
          </a:p>
          <a:p>
            <a:pPr marL="1117854" lvl="2" indent="-514350">
              <a:buFont typeface="+mj-lt"/>
              <a:buAutoNum type="alphaLcPeriod"/>
            </a:pPr>
            <a:endParaRPr lang="tr-TR" dirty="0" smtClean="0"/>
          </a:p>
          <a:p>
            <a:pPr marL="109728" indent="0">
              <a:buNone/>
            </a:pPr>
            <a:endParaRPr lang="tr-TR" dirty="0" smtClean="0"/>
          </a:p>
          <a:p>
            <a:pPr marL="624078" indent="-514350">
              <a:buFont typeface="+mj-lt"/>
              <a:buAutoNum type="arabicPeriod"/>
            </a:pPr>
            <a:endParaRPr lang="tr-TR" dirty="0"/>
          </a:p>
        </p:txBody>
      </p:sp>
      <p:sp>
        <p:nvSpPr>
          <p:cNvPr id="3" name="Başlık 2"/>
          <p:cNvSpPr>
            <a:spLocks noGrp="1"/>
          </p:cNvSpPr>
          <p:nvPr>
            <p:ph type="title"/>
          </p:nvPr>
        </p:nvSpPr>
        <p:spPr>
          <a:xfrm>
            <a:off x="1835696" y="620688"/>
            <a:ext cx="4824536" cy="1143000"/>
          </a:xfrm>
        </p:spPr>
        <p:txBody>
          <a:bodyPr>
            <a:normAutofit/>
          </a:bodyPr>
          <a:lstStyle/>
          <a:p>
            <a:pPr algn="ctr"/>
            <a:r>
              <a:rPr lang="tr-TR" sz="4400" dirty="0" smtClean="0">
                <a:solidFill>
                  <a:srgbClr val="00B0F0"/>
                </a:solidFill>
              </a:rPr>
              <a:t>İÇERİK</a:t>
            </a:r>
            <a:endParaRPr lang="tr-TR" sz="4400" dirty="0">
              <a:solidFill>
                <a:srgbClr val="00B0F0"/>
              </a:solidFill>
            </a:endParaRPr>
          </a:p>
        </p:txBody>
      </p:sp>
    </p:spTree>
    <p:extLst>
      <p:ext uri="{BB962C8B-B14F-4D97-AF65-F5344CB8AC3E}">
        <p14:creationId xmlns:p14="http://schemas.microsoft.com/office/powerpoint/2010/main" val="4291948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Bu yöntemde çocuğa 3 ila 5 davranış kazandırılmak istendiği zaman anne baba ve çocuk birlikte oturup bunun bir </a:t>
            </a:r>
            <a:r>
              <a:rPr lang="tr-TR" dirty="0">
                <a:solidFill>
                  <a:srgbClr val="00B0F0"/>
                </a:solidFill>
              </a:rPr>
              <a:t>çizelgesini hazırlar.</a:t>
            </a:r>
            <a:r>
              <a:rPr lang="tr-TR" dirty="0"/>
              <a:t> Kaç davranışta ödül kazanılacağı ve ödülün ne olacağına karar verilir. Daha sonra çizelgenin </a:t>
            </a:r>
            <a:r>
              <a:rPr lang="tr-TR" dirty="0">
                <a:solidFill>
                  <a:srgbClr val="FF0000"/>
                </a:solidFill>
              </a:rPr>
              <a:t>takibi</a:t>
            </a:r>
            <a:r>
              <a:rPr lang="tr-TR" dirty="0"/>
              <a:t> yapılır. </a:t>
            </a:r>
            <a:endParaRPr lang="tr-TR" dirty="0" smtClean="0"/>
          </a:p>
          <a:p>
            <a:r>
              <a:rPr lang="tr-TR" dirty="0" smtClean="0"/>
              <a:t>Çocuğunun </a:t>
            </a:r>
            <a:r>
              <a:rPr lang="tr-TR" dirty="0"/>
              <a:t>öğretmeninin de bu süreçten haberdar olması, çocuğa ekstra </a:t>
            </a:r>
            <a:r>
              <a:rPr lang="tr-TR" dirty="0">
                <a:solidFill>
                  <a:srgbClr val="00B0F0"/>
                </a:solidFill>
              </a:rPr>
              <a:t>motivasyon</a:t>
            </a:r>
            <a:r>
              <a:rPr lang="tr-TR" dirty="0"/>
              <a:t> sağlayacaktır. </a:t>
            </a:r>
          </a:p>
          <a:p>
            <a:endParaRPr lang="tr-TR" dirty="0"/>
          </a:p>
        </p:txBody>
      </p:sp>
      <p:sp>
        <p:nvSpPr>
          <p:cNvPr id="3" name="Başlık 2"/>
          <p:cNvSpPr>
            <a:spLocks noGrp="1"/>
          </p:cNvSpPr>
          <p:nvPr>
            <p:ph type="title"/>
          </p:nvPr>
        </p:nvSpPr>
        <p:spPr/>
        <p:txBody>
          <a:bodyPr/>
          <a:lstStyle/>
          <a:p>
            <a:r>
              <a:rPr lang="tr-TR" dirty="0" smtClean="0"/>
              <a:t>c. Davranış Çizelgesi Yöntemi</a:t>
            </a:r>
            <a:endParaRPr lang="tr-TR" dirty="0"/>
          </a:p>
        </p:txBody>
      </p:sp>
    </p:spTree>
    <p:extLst>
      <p:ext uri="{BB962C8B-B14F-4D97-AF65-F5344CB8AC3E}">
        <p14:creationId xmlns:p14="http://schemas.microsoft.com/office/powerpoint/2010/main" val="429464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p:txBody>
          <a:bodyPr/>
          <a:lstStyle/>
          <a:p>
            <a:endParaRPr lang="tr-TR" altLang="tr-TR" smtClean="0"/>
          </a:p>
        </p:txBody>
      </p:sp>
      <p:sp>
        <p:nvSpPr>
          <p:cNvPr id="5123" name="İçerik Yer Tutucusu 2"/>
          <p:cNvSpPr>
            <a:spLocks noGrp="1"/>
          </p:cNvSpPr>
          <p:nvPr>
            <p:ph idx="1"/>
          </p:nvPr>
        </p:nvSpPr>
        <p:spPr/>
        <p:txBody>
          <a:bodyPr/>
          <a:lstStyle/>
          <a:p>
            <a:endParaRPr lang="tr-TR" altLang="tr-TR" smtClean="0"/>
          </a:p>
        </p:txBody>
      </p:sp>
      <p:sp>
        <p:nvSpPr>
          <p:cNvPr id="4" name="Slayt Numarası Yer Tutucusu 3"/>
          <p:cNvSpPr>
            <a:spLocks noGrp="1"/>
          </p:cNvSpPr>
          <p:nvPr>
            <p:ph type="sldNum" sz="quarter" idx="12"/>
          </p:nvPr>
        </p:nvSpPr>
        <p:spPr/>
        <p:txBody>
          <a:bodyPr/>
          <a:lstStyle/>
          <a:p>
            <a:pPr>
              <a:defRPr/>
            </a:pPr>
            <a:fld id="{0B4ED069-FB90-4045-A0E4-8EFD6C46AB33}" type="slidenum">
              <a:rPr lang="tr-TR"/>
              <a:pPr>
                <a:defRPr/>
              </a:pPr>
              <a:t>21</a:t>
            </a:fld>
            <a:endParaRPr lang="tr-TR"/>
          </a:p>
        </p:txBody>
      </p:sp>
      <p:pic>
        <p:nvPicPr>
          <p:cNvPr id="5125" name="Picture 2" descr="C:\Users\melek\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9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32656"/>
            <a:ext cx="6858000" cy="609600"/>
          </a:xfrm>
        </p:spPr>
        <p:txBody>
          <a:bodyPr>
            <a:normAutofit fontScale="90000"/>
          </a:bodyPr>
          <a:lstStyle/>
          <a:p>
            <a:r>
              <a:rPr lang="tr-TR" dirty="0" smtClean="0"/>
              <a:t>d. MOLA YÖNTEMİ</a:t>
            </a:r>
            <a:endParaRPr lang="tr-TR" dirty="0"/>
          </a:p>
        </p:txBody>
      </p:sp>
      <p:sp>
        <p:nvSpPr>
          <p:cNvPr id="4" name="İçerik Yer Tutucusu 3"/>
          <p:cNvSpPr>
            <a:spLocks noGrp="1"/>
          </p:cNvSpPr>
          <p:nvPr>
            <p:ph sz="half" idx="2"/>
          </p:nvPr>
        </p:nvSpPr>
        <p:spPr>
          <a:xfrm>
            <a:off x="179512" y="980728"/>
            <a:ext cx="8784976" cy="5572472"/>
          </a:xfrm>
        </p:spPr>
        <p:txBody>
          <a:bodyPr>
            <a:normAutofit fontScale="92500" lnSpcReduction="10000"/>
          </a:bodyPr>
          <a:lstStyle/>
          <a:p>
            <a:r>
              <a:rPr lang="tr-TR" dirty="0"/>
              <a:t>Çocuklar moladan </a:t>
            </a:r>
            <a:r>
              <a:rPr lang="tr-TR" dirty="0">
                <a:solidFill>
                  <a:srgbClr val="7030A0"/>
                </a:solidFill>
              </a:rPr>
              <a:t>hoşlanmazlar</a:t>
            </a:r>
            <a:r>
              <a:rPr lang="tr-TR" dirty="0"/>
              <a:t>, çünkü bu yüzden kısa süre de olsa bir takım şeylerden yoksun kalırlar. </a:t>
            </a:r>
            <a:endParaRPr lang="tr-TR" dirty="0" smtClean="0"/>
          </a:p>
          <a:p>
            <a:r>
              <a:rPr lang="tr-TR" dirty="0" smtClean="0"/>
              <a:t>Mola </a:t>
            </a:r>
            <a:r>
              <a:rPr lang="tr-TR" dirty="0"/>
              <a:t>sırasında ailelerinin ilgisini yitirdikleri gibi, etkileme güçlerini, çevre üzerindeki denetimlerini ve ana babalarını öfkelendirip sinirlerini bozma olanağını da </a:t>
            </a:r>
            <a:r>
              <a:rPr lang="tr-TR" dirty="0">
                <a:solidFill>
                  <a:srgbClr val="00B050"/>
                </a:solidFill>
              </a:rPr>
              <a:t>yitirirler.</a:t>
            </a:r>
            <a:r>
              <a:rPr lang="tr-TR" dirty="0"/>
              <a:t> </a:t>
            </a:r>
            <a:r>
              <a:rPr lang="tr-TR" dirty="0" smtClean="0"/>
              <a:t>Oyuncakları </a:t>
            </a:r>
            <a:r>
              <a:rPr lang="tr-TR" dirty="0"/>
              <a:t>ile oynama özgürlükleri ellerinden gider. </a:t>
            </a:r>
            <a:endParaRPr lang="tr-TR" dirty="0" smtClean="0"/>
          </a:p>
          <a:p>
            <a:r>
              <a:rPr lang="tr-TR" dirty="0" smtClean="0"/>
              <a:t>Mola </a:t>
            </a:r>
            <a:r>
              <a:rPr lang="tr-TR" dirty="0"/>
              <a:t>yöntemi </a:t>
            </a:r>
            <a:r>
              <a:rPr lang="tr-TR" dirty="0">
                <a:solidFill>
                  <a:srgbClr val="FF0000"/>
                </a:solidFill>
              </a:rPr>
              <a:t>etkisini çabucak ve kesinlikle gösterdiği için</a:t>
            </a:r>
            <a:r>
              <a:rPr lang="tr-TR" dirty="0"/>
              <a:t> bu disiplin türünün etkisinden çocuklar kendilerini kolay kurtaramazlar. </a:t>
            </a:r>
            <a:endParaRPr lang="tr-TR" dirty="0" smtClean="0"/>
          </a:p>
          <a:p>
            <a:r>
              <a:rPr lang="tr-TR" dirty="0" smtClean="0"/>
              <a:t>Molaya </a:t>
            </a:r>
            <a:r>
              <a:rPr lang="tr-TR" dirty="0"/>
              <a:t>gönderildikleri zaman ve mola sürdükçe kendilerini böyle cezalandıran anneye ve babaya karşı genellikle öfke duyarlarsa da mola sona erince bu duyguları çabucak </a:t>
            </a:r>
            <a:r>
              <a:rPr lang="tr-TR" dirty="0">
                <a:solidFill>
                  <a:srgbClr val="00B0F0"/>
                </a:solidFill>
              </a:rPr>
              <a:t>geçer.</a:t>
            </a:r>
          </a:p>
          <a:p>
            <a:endParaRPr lang="tr-TR" dirty="0"/>
          </a:p>
        </p:txBody>
      </p:sp>
    </p:spTree>
    <p:extLst>
      <p:ext uri="{BB962C8B-B14F-4D97-AF65-F5344CB8AC3E}">
        <p14:creationId xmlns:p14="http://schemas.microsoft.com/office/powerpoint/2010/main" val="4108798434"/>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620688"/>
            <a:ext cx="8640960" cy="5760640"/>
          </a:xfrm>
        </p:spPr>
        <p:txBody>
          <a:bodyPr>
            <a:normAutofit fontScale="85000" lnSpcReduction="20000"/>
          </a:bodyPr>
          <a:lstStyle/>
          <a:p>
            <a:r>
              <a:rPr lang="tr-TR" dirty="0">
                <a:solidFill>
                  <a:srgbClr val="00B0F0"/>
                </a:solidFill>
              </a:rPr>
              <a:t>Mola yöntemi etkilidir, </a:t>
            </a:r>
            <a:r>
              <a:rPr lang="tr-TR" dirty="0"/>
              <a:t>çünkü çocuklar mola süresince içinde bulundukları durumdan nefret ederler. </a:t>
            </a:r>
            <a:endParaRPr lang="tr-TR" dirty="0" smtClean="0"/>
          </a:p>
          <a:p>
            <a:r>
              <a:rPr lang="tr-TR" dirty="0" smtClean="0"/>
              <a:t>Birçok </a:t>
            </a:r>
            <a:r>
              <a:rPr lang="tr-TR" dirty="0"/>
              <a:t>çocuk kısa süre de olsa mola yerinde beklemekten ise biraz dayak yemeyi ya da şiddetle azarlanmayı yeğler. </a:t>
            </a:r>
            <a:endParaRPr lang="tr-TR" dirty="0" smtClean="0"/>
          </a:p>
          <a:p>
            <a:r>
              <a:rPr lang="tr-TR" dirty="0" smtClean="0"/>
              <a:t>Çocuklar </a:t>
            </a:r>
            <a:r>
              <a:rPr lang="tr-TR" dirty="0"/>
              <a:t>da, yetişkinler de davranışlarını değiştirmeye karşı direnirler. </a:t>
            </a:r>
            <a:r>
              <a:rPr lang="tr-TR" dirty="0">
                <a:solidFill>
                  <a:srgbClr val="00B050"/>
                </a:solidFill>
              </a:rPr>
              <a:t>Çocuklar başkalarını rahatsız edici davranışlarından bir türlü vazgeçmek istemezler. </a:t>
            </a:r>
            <a:r>
              <a:rPr lang="tr-TR" dirty="0"/>
              <a:t>Ne var ki, bu sorunlu davranışlarını sürdürdükçe tekrar tekrar mola cezasına çarpılırlar. </a:t>
            </a:r>
            <a:endParaRPr lang="tr-TR" dirty="0" smtClean="0"/>
          </a:p>
          <a:p>
            <a:r>
              <a:rPr lang="tr-TR" dirty="0" smtClean="0"/>
              <a:t>En </a:t>
            </a:r>
            <a:r>
              <a:rPr lang="tr-TR" dirty="0"/>
              <a:t>sonunda bu sorunlu davranıştan vazgeçmek daha çok işlerine gelir. Bunun üzerine çocuklar, kendi gereksinmelerini karşılamak üzere </a:t>
            </a:r>
            <a:r>
              <a:rPr lang="tr-TR" dirty="0">
                <a:solidFill>
                  <a:srgbClr val="FF0000"/>
                </a:solidFill>
              </a:rPr>
              <a:t>yeni yollar bulup </a:t>
            </a:r>
            <a:r>
              <a:rPr lang="tr-TR" dirty="0"/>
              <a:t>sınarlar. </a:t>
            </a:r>
            <a:endParaRPr lang="tr-TR" dirty="0" smtClean="0"/>
          </a:p>
          <a:p>
            <a:r>
              <a:rPr lang="tr-TR" dirty="0" smtClean="0"/>
              <a:t>Bu </a:t>
            </a:r>
            <a:r>
              <a:rPr lang="tr-TR" dirty="0"/>
              <a:t>yeni davranışlar ödüllendirildikçe pekişirler; ileride yinelenme olasılıkları artar. </a:t>
            </a:r>
            <a:r>
              <a:rPr lang="tr-TR" b="1" dirty="0">
                <a:solidFill>
                  <a:srgbClr val="00B0F0"/>
                </a:solidFill>
              </a:rPr>
              <a:t>Mola yöntemi eski davranışları zayıflatır, yeni ve iyi davranışların ortaya çıkmasına yol açar.</a:t>
            </a:r>
          </a:p>
          <a:p>
            <a:endParaRPr lang="tr-TR" dirty="0"/>
          </a:p>
        </p:txBody>
      </p:sp>
    </p:spTree>
    <p:extLst>
      <p:ext uri="{BB962C8B-B14F-4D97-AF65-F5344CB8AC3E}">
        <p14:creationId xmlns:p14="http://schemas.microsoft.com/office/powerpoint/2010/main" val="4204161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844824"/>
            <a:ext cx="8229600" cy="4162467"/>
          </a:xfrm>
        </p:spPr>
        <p:txBody>
          <a:bodyPr>
            <a:normAutofit lnSpcReduction="10000"/>
          </a:bodyPr>
          <a:lstStyle/>
          <a:p>
            <a:pPr fontAlgn="base"/>
            <a:r>
              <a:rPr lang="tr-TR" dirty="0" smtClean="0"/>
              <a:t>Mola saldırganca </a:t>
            </a:r>
            <a:r>
              <a:rPr lang="tr-TR" dirty="0"/>
              <a:t>ya da düşmanca olan ve </a:t>
            </a:r>
            <a:r>
              <a:rPr lang="tr-TR" dirty="0">
                <a:solidFill>
                  <a:srgbClr val="FF0000"/>
                </a:solidFill>
              </a:rPr>
              <a:t>sürekli olarak yinelenen kötü davranışların düzeltilmesinde </a:t>
            </a:r>
            <a:r>
              <a:rPr lang="tr-TR" dirty="0"/>
              <a:t>işe </a:t>
            </a:r>
            <a:r>
              <a:rPr lang="tr-TR" dirty="0" smtClean="0"/>
              <a:t>yaramaktadır. </a:t>
            </a:r>
            <a:r>
              <a:rPr lang="tr-TR" dirty="0"/>
              <a:t>Öteki disiplin yöntemleriyle karşılaştıracak olursak, mola ciddi derecede sorunlu davranışlardan vazgeçilmesini sağlamak için elimizde bulunan en etkili yöntemlerden biridir. Yalnız şunu da unutmamak gerekir ki aşağıda sıralan davranışları azaltmaya yaracak tek disiplin yöntemi değildir.</a:t>
            </a:r>
          </a:p>
          <a:p>
            <a:endParaRPr lang="tr-TR" dirty="0"/>
          </a:p>
        </p:txBody>
      </p:sp>
      <p:sp>
        <p:nvSpPr>
          <p:cNvPr id="3" name="Başlık 2"/>
          <p:cNvSpPr>
            <a:spLocks noGrp="1"/>
          </p:cNvSpPr>
          <p:nvPr>
            <p:ph type="title"/>
          </p:nvPr>
        </p:nvSpPr>
        <p:spPr/>
        <p:txBody>
          <a:bodyPr>
            <a:normAutofit fontScale="90000"/>
          </a:bodyPr>
          <a:lstStyle/>
          <a:p>
            <a:r>
              <a:rPr lang="tr-TR" dirty="0"/>
              <a:t>Hangi kötü davranışlar mola yöntemi kullanılmasına uygundur</a:t>
            </a:r>
            <a:r>
              <a:rPr lang="tr-TR" dirty="0" smtClean="0"/>
              <a:t>?</a:t>
            </a:r>
            <a:endParaRPr lang="tr-TR" dirty="0"/>
          </a:p>
        </p:txBody>
      </p:sp>
    </p:spTree>
    <p:extLst>
      <p:ext uri="{BB962C8B-B14F-4D97-AF65-F5344CB8AC3E}">
        <p14:creationId xmlns:p14="http://schemas.microsoft.com/office/powerpoint/2010/main" val="176459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lvl="0" fontAlgn="base"/>
            <a:r>
              <a:rPr lang="tr-TR" dirty="0" smtClean="0"/>
              <a:t>Öfke </a:t>
            </a:r>
            <a:r>
              <a:rPr lang="tr-TR" dirty="0"/>
              <a:t>nöbetleri</a:t>
            </a:r>
          </a:p>
          <a:p>
            <a:pPr lvl="0" fontAlgn="base"/>
            <a:r>
              <a:rPr lang="tr-TR" dirty="0" smtClean="0"/>
              <a:t>Anne </a:t>
            </a:r>
            <a:r>
              <a:rPr lang="tr-TR" dirty="0"/>
              <a:t>babaya, başka yetişkinlere saygısızca konuşmak, karşılık vermek</a:t>
            </a:r>
          </a:p>
          <a:p>
            <a:pPr lvl="0" fontAlgn="base"/>
            <a:r>
              <a:rPr lang="tr-TR" dirty="0" smtClean="0"/>
              <a:t>Oyuncak </a:t>
            </a:r>
            <a:r>
              <a:rPr lang="tr-TR" dirty="0"/>
              <a:t>fırlatmak, oyuncakları kırıp bozmak</a:t>
            </a:r>
          </a:p>
          <a:p>
            <a:pPr lvl="0" fontAlgn="base"/>
            <a:r>
              <a:rPr lang="tr-TR" dirty="0" smtClean="0"/>
              <a:t>Rahatsız </a:t>
            </a:r>
            <a:r>
              <a:rPr lang="tr-TR" dirty="0"/>
              <a:t>edici, yüksek sesle ağlamak (ebeveyni cezalandırmak amacı ile)</a:t>
            </a:r>
          </a:p>
          <a:p>
            <a:pPr lvl="0" fontAlgn="base"/>
            <a:r>
              <a:rPr lang="tr-TR" dirty="0" smtClean="0"/>
              <a:t>Tokatlamak</a:t>
            </a:r>
            <a:r>
              <a:rPr lang="tr-TR" dirty="0"/>
              <a:t>, çimdirmek, tırmalamak</a:t>
            </a:r>
          </a:p>
          <a:p>
            <a:pPr lvl="0" fontAlgn="base"/>
            <a:r>
              <a:rPr lang="tr-TR" dirty="0" smtClean="0"/>
              <a:t>Elindeki </a:t>
            </a:r>
            <a:r>
              <a:rPr lang="tr-TR" dirty="0"/>
              <a:t>bir şeyle başkalarına vurmak, küfretmek</a:t>
            </a:r>
          </a:p>
          <a:p>
            <a:pPr lvl="0" fontAlgn="base"/>
            <a:r>
              <a:rPr lang="tr-TR" dirty="0" smtClean="0"/>
              <a:t>Kötü </a:t>
            </a:r>
            <a:r>
              <a:rPr lang="tr-TR" dirty="0"/>
              <a:t>bir davranışa hemen son vermesine ilişkin komuta </a:t>
            </a:r>
            <a:r>
              <a:rPr lang="tr-TR" dirty="0" smtClean="0"/>
              <a:t>uymamak</a:t>
            </a:r>
            <a:endParaRPr lang="tr-TR" dirty="0"/>
          </a:p>
        </p:txBody>
      </p:sp>
      <p:sp>
        <p:nvSpPr>
          <p:cNvPr id="3" name="Başlık 2"/>
          <p:cNvSpPr>
            <a:spLocks noGrp="1"/>
          </p:cNvSpPr>
          <p:nvPr>
            <p:ph type="title"/>
          </p:nvPr>
        </p:nvSpPr>
        <p:spPr/>
        <p:txBody>
          <a:bodyPr>
            <a:normAutofit/>
          </a:bodyPr>
          <a:lstStyle/>
          <a:p>
            <a:r>
              <a:rPr lang="tr-TR" dirty="0" smtClean="0"/>
              <a:t>Molanın İşe Yaradığı Durumlar</a:t>
            </a:r>
            <a:endParaRPr lang="tr-TR" dirty="0"/>
          </a:p>
        </p:txBody>
      </p:sp>
    </p:spTree>
    <p:extLst>
      <p:ext uri="{BB962C8B-B14F-4D97-AF65-F5344CB8AC3E}">
        <p14:creationId xmlns:p14="http://schemas.microsoft.com/office/powerpoint/2010/main" val="3090470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435280" cy="4525963"/>
          </a:xfrm>
        </p:spPr>
        <p:txBody>
          <a:bodyPr>
            <a:normAutofit/>
          </a:bodyPr>
          <a:lstStyle/>
          <a:p>
            <a:pPr lvl="0" fontAlgn="base"/>
            <a:r>
              <a:rPr lang="tr-TR" dirty="0" smtClean="0"/>
              <a:t>Somurtmak, sinirlilik</a:t>
            </a:r>
            <a:r>
              <a:rPr lang="tr-TR" dirty="0"/>
              <a:t>, aksilik, keyifsizlik</a:t>
            </a:r>
          </a:p>
          <a:p>
            <a:pPr lvl="0" fontAlgn="base"/>
            <a:r>
              <a:rPr lang="tr-TR" dirty="0"/>
              <a:t>Kendisine verilen bir işi yapmamak ya da unutmak</a:t>
            </a:r>
          </a:p>
          <a:p>
            <a:pPr lvl="0" fontAlgn="base"/>
            <a:r>
              <a:rPr lang="tr-TR" dirty="0"/>
              <a:t>Giysilerini ve oyuncaklarını toplamamak, korkaklık</a:t>
            </a:r>
          </a:p>
          <a:p>
            <a:pPr lvl="0" fontAlgn="base"/>
            <a:r>
              <a:rPr lang="tr-TR" dirty="0"/>
              <a:t>Çekingenlik, ana babaya bağımlılık veya pasiflik</a:t>
            </a:r>
          </a:p>
          <a:p>
            <a:pPr lvl="0" fontAlgn="base"/>
            <a:r>
              <a:rPr lang="tr-TR" dirty="0"/>
              <a:t>İçe kapanıklık, yalnız kalmayı istemek</a:t>
            </a:r>
          </a:p>
          <a:p>
            <a:pPr lvl="0" fontAlgn="base"/>
            <a:r>
              <a:rPr lang="tr-TR" dirty="0"/>
              <a:t>Ana veya baba tarafından doğrudan gözlemlenmiş olmayan davranışlar.</a:t>
            </a:r>
          </a:p>
          <a:p>
            <a:endParaRPr lang="tr-TR" dirty="0"/>
          </a:p>
        </p:txBody>
      </p:sp>
      <p:sp>
        <p:nvSpPr>
          <p:cNvPr id="3" name="Başlık 2"/>
          <p:cNvSpPr>
            <a:spLocks noGrp="1"/>
          </p:cNvSpPr>
          <p:nvPr>
            <p:ph type="title"/>
          </p:nvPr>
        </p:nvSpPr>
        <p:spPr/>
        <p:txBody>
          <a:bodyPr>
            <a:normAutofit fontScale="90000"/>
          </a:bodyPr>
          <a:lstStyle/>
          <a:p>
            <a:r>
              <a:rPr lang="tr-TR" dirty="0" smtClean="0"/>
              <a:t>MOLAYA </a:t>
            </a:r>
            <a:r>
              <a:rPr lang="tr-TR" u="sng" dirty="0" smtClean="0">
                <a:solidFill>
                  <a:srgbClr val="FF0000"/>
                </a:solidFill>
              </a:rPr>
              <a:t>UYGUN OLMAYAN </a:t>
            </a:r>
            <a:r>
              <a:rPr lang="tr-TR" dirty="0" smtClean="0"/>
              <a:t>DAVRANIŞLAR…</a:t>
            </a:r>
            <a:endParaRPr lang="tr-TR" dirty="0"/>
          </a:p>
        </p:txBody>
      </p:sp>
    </p:spTree>
    <p:extLst>
      <p:ext uri="{BB962C8B-B14F-4D97-AF65-F5344CB8AC3E}">
        <p14:creationId xmlns:p14="http://schemas.microsoft.com/office/powerpoint/2010/main" val="908730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a:t>Çocuğunuz </a:t>
            </a:r>
            <a:r>
              <a:rPr lang="tr-TR" dirty="0" smtClean="0"/>
              <a:t>«başkalarına vurmak» </a:t>
            </a:r>
            <a:r>
              <a:rPr lang="tr-TR" dirty="0"/>
              <a:t>gibi </a:t>
            </a:r>
            <a:r>
              <a:rPr lang="tr-TR" dirty="0">
                <a:solidFill>
                  <a:srgbClr val="FF0000"/>
                </a:solidFill>
              </a:rPr>
              <a:t>istenmeyen bir hedef davranışta bulunduktan hemen sonra </a:t>
            </a:r>
            <a:r>
              <a:rPr lang="tr-TR" dirty="0"/>
              <a:t>molayı uygulamaya girişin. Bunu yaparken 10 saniyeden çok zaman geçirmeyin; 10 sözcükten daha çok sözcük de kullanmayın. </a:t>
            </a:r>
            <a:r>
              <a:rPr lang="tr-TR" dirty="0">
                <a:solidFill>
                  <a:srgbClr val="00B0F0"/>
                </a:solidFill>
              </a:rPr>
              <a:t>Mola süresini belirlemek için bir çalar saat edinin ve süreyi çocuğun yaşının her yılı için bir dakika olarak hesaplayın. </a:t>
            </a:r>
            <a:r>
              <a:rPr lang="tr-TR" dirty="0"/>
              <a:t>Çocuğunuzu molaya her gönderişinizde mola süresinin </a:t>
            </a:r>
            <a:r>
              <a:rPr lang="tr-TR" b="1" dirty="0">
                <a:solidFill>
                  <a:srgbClr val="00B050"/>
                </a:solidFill>
                <a:effectLst>
                  <a:outerShdw blurRad="38100" dist="38100" dir="2700000" algn="tl">
                    <a:srgbClr val="000000">
                      <a:alpha val="43137"/>
                    </a:srgbClr>
                  </a:outerShdw>
                </a:effectLst>
              </a:rPr>
              <a:t>aynı</a:t>
            </a:r>
            <a:r>
              <a:rPr lang="tr-TR" dirty="0"/>
              <a:t> olmasına dikkat edin. Mutfak saati süreyi doğru olarak belirler ve sürenin sonunda çalarak çocuğa mola yerinden çıkabileceğini duyurur</a:t>
            </a:r>
            <a:r>
              <a:rPr lang="tr-TR" dirty="0" smtClean="0"/>
              <a:t>.</a:t>
            </a:r>
            <a:endParaRPr lang="tr-TR" dirty="0"/>
          </a:p>
        </p:txBody>
      </p:sp>
      <p:sp>
        <p:nvSpPr>
          <p:cNvPr id="3" name="Başlık 2"/>
          <p:cNvSpPr>
            <a:spLocks noGrp="1"/>
          </p:cNvSpPr>
          <p:nvPr>
            <p:ph type="title"/>
          </p:nvPr>
        </p:nvSpPr>
        <p:spPr/>
        <p:txBody>
          <a:bodyPr>
            <a:normAutofit fontScale="90000"/>
          </a:bodyPr>
          <a:lstStyle/>
          <a:p>
            <a:r>
              <a:rPr lang="tr-TR" dirty="0">
                <a:effectLst/>
              </a:rPr>
              <a:t>Mola Yöntemini Nasıl Uygulayacağız</a:t>
            </a:r>
            <a:r>
              <a:rPr lang="tr-TR" dirty="0" smtClean="0">
                <a:effectLst/>
              </a:rPr>
              <a:t>?</a:t>
            </a:r>
            <a:endParaRPr lang="tr-TR" dirty="0"/>
          </a:p>
        </p:txBody>
      </p:sp>
    </p:spTree>
    <p:extLst>
      <p:ext uri="{BB962C8B-B14F-4D97-AF65-F5344CB8AC3E}">
        <p14:creationId xmlns:p14="http://schemas.microsoft.com/office/powerpoint/2010/main" val="150738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109728" indent="0" fontAlgn="base">
              <a:buNone/>
            </a:pPr>
            <a:endParaRPr lang="tr-TR" dirty="0" smtClean="0"/>
          </a:p>
          <a:p>
            <a:pPr marL="109728" indent="0" fontAlgn="base">
              <a:buNone/>
            </a:pPr>
            <a:r>
              <a:rPr lang="tr-TR" dirty="0" smtClean="0"/>
              <a:t>1</a:t>
            </a:r>
            <a:r>
              <a:rPr lang="tr-TR" dirty="0"/>
              <a:t>) Hedef davranışı seçin.</a:t>
            </a:r>
            <a:br>
              <a:rPr lang="tr-TR" dirty="0"/>
            </a:br>
            <a:r>
              <a:rPr lang="tr-TR" dirty="0"/>
              <a:t>2) Bu hedef davranışın belli bir süre içinde kaç kez yapıldığını sayın.</a:t>
            </a:r>
            <a:br>
              <a:rPr lang="tr-TR" dirty="0"/>
            </a:br>
            <a:r>
              <a:rPr lang="tr-TR" dirty="0"/>
              <a:t>3) Mola için sıkıcı bir yer belirleyin.</a:t>
            </a:r>
            <a:br>
              <a:rPr lang="tr-TR" dirty="0"/>
            </a:br>
            <a:r>
              <a:rPr lang="tr-TR" dirty="0"/>
              <a:t>4) Çocuğunuza mola yönteminin ne olduğunu açıklayın.</a:t>
            </a:r>
            <a:br>
              <a:rPr lang="tr-TR" dirty="0"/>
            </a:br>
            <a:r>
              <a:rPr lang="tr-TR" dirty="0"/>
              <a:t>5) Hedef davranışın ortaya çıkmasını bekleyin.</a:t>
            </a:r>
          </a:p>
          <a:p>
            <a:endParaRPr lang="tr-TR" dirty="0"/>
          </a:p>
        </p:txBody>
      </p:sp>
      <p:sp>
        <p:nvSpPr>
          <p:cNvPr id="3" name="Başlık 2"/>
          <p:cNvSpPr>
            <a:spLocks noGrp="1"/>
          </p:cNvSpPr>
          <p:nvPr>
            <p:ph type="title"/>
          </p:nvPr>
        </p:nvSpPr>
        <p:spPr/>
        <p:txBody>
          <a:bodyPr>
            <a:normAutofit fontScale="90000"/>
          </a:bodyPr>
          <a:lstStyle/>
          <a:p>
            <a:r>
              <a:rPr lang="tr-TR" dirty="0"/>
              <a:t>MOLA YÖNTEMİ UYGULAMA </a:t>
            </a:r>
            <a:r>
              <a:rPr lang="tr-TR" dirty="0" smtClean="0"/>
              <a:t>BASAMAKLARI</a:t>
            </a:r>
            <a:endParaRPr lang="tr-TR" dirty="0"/>
          </a:p>
        </p:txBody>
      </p:sp>
    </p:spTree>
    <p:extLst>
      <p:ext uri="{BB962C8B-B14F-4D97-AF65-F5344CB8AC3E}">
        <p14:creationId xmlns:p14="http://schemas.microsoft.com/office/powerpoint/2010/main" val="2631742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109728" indent="0" fontAlgn="base">
              <a:buNone/>
            </a:pPr>
            <a:r>
              <a:rPr lang="tr-TR" dirty="0" smtClean="0"/>
              <a:t>1</a:t>
            </a:r>
            <a:r>
              <a:rPr lang="tr-TR" dirty="0"/>
              <a:t>) Çocuğunuzu mola yerine siz koyun veya gönderin.</a:t>
            </a:r>
            <a:br>
              <a:rPr lang="tr-TR" dirty="0"/>
            </a:br>
            <a:r>
              <a:rPr lang="tr-TR" dirty="0"/>
              <a:t>2) Mutfak saatini alıp belirli dakika sonra çalmak üzere ayarlayın ve çocuğunuzun işitebileceği bir yere koyun.</a:t>
            </a:r>
            <a:br>
              <a:rPr lang="tr-TR" dirty="0"/>
            </a:br>
            <a:r>
              <a:rPr lang="tr-TR" dirty="0"/>
              <a:t>3) Saatin çalmasını bekleyin. Çocuğunuz saatin çalmasını beklediği süre boyunca onunla her türlü ilgiyi kesin.</a:t>
            </a:r>
            <a:br>
              <a:rPr lang="tr-TR" dirty="0"/>
            </a:br>
            <a:r>
              <a:rPr lang="tr-TR" dirty="0"/>
              <a:t>4) Saat çaldıktan sonra çıkan çocuğa molaya neden gönderildiğini sorun.</a:t>
            </a:r>
          </a:p>
          <a:p>
            <a:endParaRPr lang="tr-TR" dirty="0"/>
          </a:p>
        </p:txBody>
      </p:sp>
      <p:sp>
        <p:nvSpPr>
          <p:cNvPr id="3" name="Başlık 2"/>
          <p:cNvSpPr>
            <a:spLocks noGrp="1"/>
          </p:cNvSpPr>
          <p:nvPr>
            <p:ph type="title"/>
          </p:nvPr>
        </p:nvSpPr>
        <p:spPr/>
        <p:txBody>
          <a:bodyPr>
            <a:normAutofit fontScale="90000"/>
          </a:bodyPr>
          <a:lstStyle/>
          <a:p>
            <a:r>
              <a:rPr lang="tr-TR" dirty="0"/>
              <a:t>HEDEF DAVRANIŞ ORTAYA ÇIKINCA</a:t>
            </a:r>
            <a:r>
              <a:rPr lang="tr-TR" dirty="0" smtClean="0"/>
              <a:t>;</a:t>
            </a:r>
            <a:endParaRPr lang="tr-TR" dirty="0"/>
          </a:p>
        </p:txBody>
      </p:sp>
    </p:spTree>
    <p:extLst>
      <p:ext uri="{BB962C8B-B14F-4D97-AF65-F5344CB8AC3E}">
        <p14:creationId xmlns:p14="http://schemas.microsoft.com/office/powerpoint/2010/main" val="60862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2050" name="Picture 2" descr="C:\Users\melek\Desktop\aydede seminer 3\bilgisayar_bagimli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44"/>
            <a:ext cx="9185015" cy="684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8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481328"/>
            <a:ext cx="8640960" cy="4900000"/>
          </a:xfrm>
        </p:spPr>
        <p:txBody>
          <a:bodyPr>
            <a:normAutofit fontScale="92500" lnSpcReduction="20000"/>
          </a:bodyPr>
          <a:lstStyle/>
          <a:p>
            <a:r>
              <a:rPr lang="tr-TR" dirty="0"/>
              <a:t>Mola için ideal yer, çocuğunuzun sizden ve ailenizin öteki bireylerinden </a:t>
            </a:r>
            <a:r>
              <a:rPr lang="tr-TR" dirty="0">
                <a:solidFill>
                  <a:srgbClr val="00B050"/>
                </a:solidFill>
              </a:rPr>
              <a:t>hiçbir ilgi görmeyeceği sıkıcı bir oda </a:t>
            </a:r>
            <a:r>
              <a:rPr lang="tr-TR" dirty="0"/>
              <a:t>veya evin buna benzer nitelik taşıyan başka bir köşesidir. Bu yer, çocuğunuzun çabucak ve en geç 10 saniye içinde ulaşabileceği bir yer olmalıdır. </a:t>
            </a:r>
            <a:endParaRPr lang="tr-TR" dirty="0" smtClean="0"/>
          </a:p>
          <a:p>
            <a:r>
              <a:rPr lang="tr-TR" dirty="0" smtClean="0"/>
              <a:t>Yer </a:t>
            </a:r>
            <a:r>
              <a:rPr lang="tr-TR" dirty="0"/>
              <a:t>seçiminde çocuğun yaşı da göz önünde tutulmalıdır. </a:t>
            </a:r>
            <a:r>
              <a:rPr lang="tr-TR" dirty="0">
                <a:solidFill>
                  <a:srgbClr val="00B0F0"/>
                </a:solidFill>
              </a:rPr>
              <a:t>2-4 yaş arası çocuklar için en uygun yer mola iskemlesidir. </a:t>
            </a:r>
            <a:r>
              <a:rPr lang="tr-TR" dirty="0" smtClean="0"/>
              <a:t>Güvenlik </a:t>
            </a:r>
            <a:r>
              <a:rPr lang="tr-TR" dirty="0"/>
              <a:t>bakımından molada bulunan çok küçük çocukları gözleyin. Ancak göz göze gelmekten kaçının. </a:t>
            </a:r>
            <a:r>
              <a:rPr lang="tr-TR" u="sng" dirty="0">
                <a:solidFill>
                  <a:srgbClr val="FF0000"/>
                </a:solidFill>
              </a:rPr>
              <a:t>Odada hiçbir oyuncak, oyun aracı, televizyon veya ilginç nesneler bulunmamalıdır.</a:t>
            </a:r>
            <a:r>
              <a:rPr lang="tr-TR" dirty="0"/>
              <a:t> </a:t>
            </a:r>
            <a:endParaRPr lang="tr-TR" dirty="0" smtClean="0"/>
          </a:p>
          <a:p>
            <a:r>
              <a:rPr lang="tr-TR" dirty="0" smtClean="0"/>
              <a:t>İyi </a:t>
            </a:r>
            <a:r>
              <a:rPr lang="tr-TR" dirty="0"/>
              <a:t>aydınlatılmış ve güvenli olmalı, ürkütücü bir yer olmamalıdır. </a:t>
            </a:r>
          </a:p>
          <a:p>
            <a:endParaRPr lang="tr-TR" dirty="0"/>
          </a:p>
        </p:txBody>
      </p:sp>
      <p:sp>
        <p:nvSpPr>
          <p:cNvPr id="3" name="Başlık 2"/>
          <p:cNvSpPr>
            <a:spLocks noGrp="1"/>
          </p:cNvSpPr>
          <p:nvPr>
            <p:ph type="title"/>
          </p:nvPr>
        </p:nvSpPr>
        <p:spPr/>
        <p:txBody>
          <a:bodyPr/>
          <a:lstStyle/>
          <a:p>
            <a:r>
              <a:rPr lang="tr-TR" dirty="0" smtClean="0"/>
              <a:t>YER SEÇİMİ</a:t>
            </a:r>
            <a:endParaRPr lang="tr-TR" dirty="0"/>
          </a:p>
        </p:txBody>
      </p:sp>
    </p:spTree>
    <p:extLst>
      <p:ext uri="{BB962C8B-B14F-4D97-AF65-F5344CB8AC3E}">
        <p14:creationId xmlns:p14="http://schemas.microsoft.com/office/powerpoint/2010/main" val="3116814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476672"/>
            <a:ext cx="8856984" cy="5832648"/>
          </a:xfrm>
        </p:spPr>
        <p:txBody>
          <a:bodyPr>
            <a:normAutofit fontScale="85000" lnSpcReduction="20000"/>
          </a:bodyPr>
          <a:lstStyle/>
          <a:p>
            <a:r>
              <a:rPr lang="tr-TR" dirty="0"/>
              <a:t>Çocuğun kendi yatak odasını mola yeri olarak </a:t>
            </a:r>
            <a:r>
              <a:rPr lang="tr-TR" u="sng" dirty="0">
                <a:effectLst>
                  <a:outerShdw blurRad="38100" dist="38100" dir="2700000" algn="tl">
                    <a:srgbClr val="000000">
                      <a:alpha val="43137"/>
                    </a:srgbClr>
                  </a:outerShdw>
                </a:effectLst>
              </a:rPr>
              <a:t>kullanmayınız.</a:t>
            </a:r>
            <a:r>
              <a:rPr lang="tr-TR" dirty="0"/>
              <a:t> Mutfak saatini mola yerinin kapısının dışında, pek uzak olmayan bir yere koyunuz ki çocuk onun tik taklarını ve sonra da zilinin çaldığını işitebilsin. </a:t>
            </a:r>
            <a:endParaRPr lang="tr-TR" dirty="0" smtClean="0"/>
          </a:p>
          <a:p>
            <a:r>
              <a:rPr lang="tr-TR" dirty="0" smtClean="0">
                <a:solidFill>
                  <a:srgbClr val="FF0000"/>
                </a:solidFill>
              </a:rPr>
              <a:t>Çocuğunuza </a:t>
            </a:r>
            <a:r>
              <a:rPr lang="tr-TR" dirty="0">
                <a:solidFill>
                  <a:srgbClr val="FF0000"/>
                </a:solidFill>
              </a:rPr>
              <a:t>molayı, eşinizin de, kendinizin de gergin ve yorgun olmadığınız bir zamanda tanıtın. </a:t>
            </a:r>
            <a:r>
              <a:rPr lang="tr-TR" dirty="0"/>
              <a:t>Konuşmaya ikiniz de katılmayı ihmal etmeyin. Mola yerine gidiş ve saatin zili çalıncaya kadar orada bekleyişle ilgili kurallara göre hareket etmesini, sizin de, eşinizin de ondan beklediğinizi çocuk bilmelidir. </a:t>
            </a:r>
            <a:endParaRPr lang="tr-TR" dirty="0" smtClean="0"/>
          </a:p>
          <a:p>
            <a:r>
              <a:rPr lang="tr-TR" dirty="0" smtClean="0"/>
              <a:t>Çocuğunuza </a:t>
            </a:r>
            <a:r>
              <a:rPr lang="tr-TR" dirty="0"/>
              <a:t>onu sevdiğinizi, fakat bu biçimde davranışının hem kendisi bakımından, hem de tüm aile bakımından birtakım sorunlar doğurduğunu anlatın. Çocuğunuz yaptığınız açıklamalar karşısında sizi sessizce dinleyebileceği gibi, tartışma çıkarmak ta isteyebilir. Onunla tartışmaya girmeyin. </a:t>
            </a:r>
            <a:r>
              <a:rPr lang="tr-TR" dirty="0">
                <a:solidFill>
                  <a:srgbClr val="00B0F0"/>
                </a:solidFill>
              </a:rPr>
              <a:t>Onu molaya göndermeye hakkınız olup olmadığını da tartışmaya yanaşmayın. </a:t>
            </a:r>
            <a:endParaRPr lang="tr-TR" dirty="0" smtClean="0">
              <a:solidFill>
                <a:srgbClr val="00B0F0"/>
              </a:solidFill>
            </a:endParaRPr>
          </a:p>
          <a:p>
            <a:r>
              <a:rPr lang="tr-TR" dirty="0" smtClean="0"/>
              <a:t>2-4 </a:t>
            </a:r>
            <a:r>
              <a:rPr lang="tr-TR" dirty="0"/>
              <a:t>yaş arası çocuklara molayı, </a:t>
            </a:r>
            <a:r>
              <a:rPr lang="tr-TR" dirty="0">
                <a:solidFill>
                  <a:srgbClr val="00B050"/>
                </a:solidFill>
                <a:effectLst>
                  <a:outerShdw blurRad="38100" dist="38100" dir="2700000" algn="tl">
                    <a:srgbClr val="000000">
                      <a:alpha val="43137"/>
                    </a:srgbClr>
                  </a:outerShdw>
                </a:effectLst>
              </a:rPr>
              <a:t>uygulama yaparak </a:t>
            </a:r>
            <a:r>
              <a:rPr lang="tr-TR" dirty="0"/>
              <a:t>tanıtın</a:t>
            </a:r>
            <a:r>
              <a:rPr lang="tr-TR" dirty="0" smtClean="0"/>
              <a:t>.</a:t>
            </a:r>
            <a:endParaRPr lang="tr-TR" dirty="0"/>
          </a:p>
        </p:txBody>
      </p:sp>
    </p:spTree>
    <p:extLst>
      <p:ext uri="{BB962C8B-B14F-4D97-AF65-F5344CB8AC3E}">
        <p14:creationId xmlns:p14="http://schemas.microsoft.com/office/powerpoint/2010/main" val="1449297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340768"/>
            <a:ext cx="5328592" cy="5108405"/>
          </a:xfrm>
        </p:spPr>
        <p:txBody>
          <a:bodyPr>
            <a:normAutofit lnSpcReduction="10000"/>
          </a:bodyPr>
          <a:lstStyle/>
          <a:p>
            <a:pPr lvl="0"/>
            <a:r>
              <a:rPr lang="tr-TR" dirty="0" smtClean="0"/>
              <a:t>Eleştirinin </a:t>
            </a:r>
            <a:r>
              <a:rPr lang="tr-TR" dirty="0"/>
              <a:t>ölçütleri ve </a:t>
            </a:r>
            <a:r>
              <a:rPr lang="tr-TR" dirty="0" smtClean="0"/>
              <a:t>sebep sonucu </a:t>
            </a:r>
            <a:r>
              <a:rPr lang="tr-TR" dirty="0"/>
              <a:t>açıklanırsa etkili olur.</a:t>
            </a:r>
          </a:p>
          <a:p>
            <a:pPr lvl="0"/>
            <a:r>
              <a:rPr lang="tr-TR" dirty="0"/>
              <a:t>Kişilik değil davranış eleştirilmelidir.</a:t>
            </a:r>
          </a:p>
          <a:p>
            <a:pPr lvl="0"/>
            <a:r>
              <a:rPr lang="tr-TR" dirty="0"/>
              <a:t>Grup önünde değil, tek başınayken eleştirilmelidir.</a:t>
            </a:r>
          </a:p>
          <a:p>
            <a:pPr lvl="0"/>
            <a:r>
              <a:rPr lang="tr-TR" dirty="0"/>
              <a:t>Eleştirinin nedeni açıklanmalıdır.</a:t>
            </a:r>
          </a:p>
          <a:p>
            <a:pPr lvl="0"/>
            <a:r>
              <a:rPr lang="tr-TR" dirty="0"/>
              <a:t>Olumsuz davranış size olan etkisi söylenmeli, ona da söz hakkı tanınmalıdır.</a:t>
            </a:r>
          </a:p>
          <a:p>
            <a:endParaRPr lang="tr-TR" dirty="0"/>
          </a:p>
        </p:txBody>
      </p:sp>
      <p:sp>
        <p:nvSpPr>
          <p:cNvPr id="3" name="Başlık 2"/>
          <p:cNvSpPr>
            <a:spLocks noGrp="1"/>
          </p:cNvSpPr>
          <p:nvPr>
            <p:ph type="title"/>
          </p:nvPr>
        </p:nvSpPr>
        <p:spPr>
          <a:xfrm>
            <a:off x="251520" y="260648"/>
            <a:ext cx="8229600" cy="1143000"/>
          </a:xfrm>
        </p:spPr>
        <p:txBody>
          <a:bodyPr>
            <a:normAutofit/>
          </a:bodyPr>
          <a:lstStyle/>
          <a:p>
            <a:r>
              <a:rPr lang="tr-TR" dirty="0"/>
              <a:t>Nasıl </a:t>
            </a:r>
            <a:r>
              <a:rPr lang="tr-TR" dirty="0" smtClean="0"/>
              <a:t>Eleştirebilirim?</a:t>
            </a:r>
            <a:endParaRPr lang="tr-TR" dirty="0"/>
          </a:p>
        </p:txBody>
      </p:sp>
      <p:pic>
        <p:nvPicPr>
          <p:cNvPr id="4098" name="Picture 2" descr="C:\Users\melek\Desktop\aydede seminer 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851920"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37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109728" indent="0">
              <a:buNone/>
            </a:pPr>
            <a:r>
              <a:rPr lang="tr-TR" dirty="0" smtClean="0"/>
              <a:t>Eleştirilerimizi </a:t>
            </a:r>
            <a:r>
              <a:rPr lang="tr-TR" dirty="0"/>
              <a:t>‘Sandviç Tekniği’ ile yapabiliriz. </a:t>
            </a:r>
            <a:r>
              <a:rPr lang="tr-TR" dirty="0">
                <a:solidFill>
                  <a:srgbClr val="00B0F0"/>
                </a:solidFill>
              </a:rPr>
              <a:t>Teknik; iki olumlu kabul iletisinin arasına davranışa yönelik olumsuz kabul iletisi yerleştirmektir. </a:t>
            </a:r>
          </a:p>
        </p:txBody>
      </p:sp>
      <p:sp>
        <p:nvSpPr>
          <p:cNvPr id="3" name="Başlık 2"/>
          <p:cNvSpPr>
            <a:spLocks noGrp="1"/>
          </p:cNvSpPr>
          <p:nvPr>
            <p:ph type="title"/>
          </p:nvPr>
        </p:nvSpPr>
        <p:spPr/>
        <p:txBody>
          <a:bodyPr/>
          <a:lstStyle/>
          <a:p>
            <a:r>
              <a:rPr lang="tr-TR" dirty="0" smtClean="0"/>
              <a:t>e. SANDVİÇ TEKNİĞİ</a:t>
            </a:r>
            <a:endParaRPr lang="tr-TR" dirty="0"/>
          </a:p>
        </p:txBody>
      </p:sp>
      <p:pic>
        <p:nvPicPr>
          <p:cNvPr id="5122" name="Picture 2" descr="C:\Users\melek\Desktop\aydede seminer 3\ANNE-BABA-İLE-TARTIŞMAY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3888096" cy="259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63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638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6390"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000" b="1">
                <a:solidFill>
                  <a:srgbClr val="002060"/>
                </a:solidFill>
              </a:rPr>
              <a:t>ELEŞTİRİ İÇİN BİR TEKNİK: </a:t>
            </a:r>
            <a:r>
              <a:rPr lang="tr-TR" altLang="tr-TR" sz="2000" b="1">
                <a:solidFill>
                  <a:srgbClr val="FF0000"/>
                </a:solidFill>
              </a:rPr>
              <a:t>SANDVİÇ TEKNİĞİ</a:t>
            </a:r>
          </a:p>
        </p:txBody>
      </p:sp>
      <p:graphicFrame>
        <p:nvGraphicFramePr>
          <p:cNvPr id="8" name="7 Diyagram"/>
          <p:cNvGraphicFramePr/>
          <p:nvPr/>
        </p:nvGraphicFramePr>
        <p:xfrm>
          <a:off x="1073150" y="2222500"/>
          <a:ext cx="7222707" cy="845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yagram"/>
          <p:cNvGraphicFramePr/>
          <p:nvPr/>
        </p:nvGraphicFramePr>
        <p:xfrm>
          <a:off x="1073151" y="3248025"/>
          <a:ext cx="7239000" cy="3327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22212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elek\Desktop\P_20150510_191820_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39552" y="536351"/>
            <a:ext cx="6552728" cy="646331"/>
          </a:xfrm>
          <a:prstGeom prst="rect">
            <a:avLst/>
          </a:prstGeom>
          <a:noFill/>
        </p:spPr>
        <p:txBody>
          <a:bodyPr wrap="square" rtlCol="0">
            <a:spAutoFit/>
          </a:bodyPr>
          <a:lstStyle/>
          <a:p>
            <a:r>
              <a:rPr lang="tr-TR" sz="3600" b="1" dirty="0" smtClean="0">
                <a:effectLst>
                  <a:outerShdw blurRad="38100" dist="38100" dir="2700000" algn="tl">
                    <a:srgbClr val="000000">
                      <a:alpha val="43137"/>
                    </a:srgbClr>
                  </a:outerShdw>
                </a:effectLst>
              </a:rPr>
              <a:t>f. Kurallar- Sınırlar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51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1680" y="1484784"/>
            <a:ext cx="5976664" cy="2308324"/>
          </a:xfrm>
          <a:prstGeom prst="rect">
            <a:avLst/>
          </a:prstGeom>
          <a:noFill/>
        </p:spPr>
        <p:txBody>
          <a:bodyPr wrap="square" rtlCol="0">
            <a:spAutoFit/>
          </a:bodyPr>
          <a:lstStyle/>
          <a:p>
            <a:pPr algn="ctr"/>
            <a:r>
              <a:rPr lang="tr-TR" sz="4800" b="1" dirty="0" smtClean="0">
                <a:solidFill>
                  <a:srgbClr val="00B050"/>
                </a:solidFill>
              </a:rPr>
              <a:t>KATILIMINIZ İÇİN TEŞEKKÜRLER</a:t>
            </a:r>
          </a:p>
          <a:p>
            <a:pPr algn="ctr"/>
            <a:r>
              <a:rPr lang="tr-TR" sz="4800" b="1" dirty="0" smtClean="0">
                <a:solidFill>
                  <a:srgbClr val="00B0F0"/>
                </a:solidFill>
                <a:sym typeface="Wingdings" panose="05000000000000000000" pitchFamily="2" charset="2"/>
              </a:rPr>
              <a:t></a:t>
            </a:r>
            <a:endParaRPr lang="tr-TR" sz="4800" b="1" dirty="0">
              <a:solidFill>
                <a:srgbClr val="00B0F0"/>
              </a:solidFill>
            </a:endParaRPr>
          </a:p>
        </p:txBody>
      </p:sp>
    </p:spTree>
    <p:extLst>
      <p:ext uri="{BB962C8B-B14F-4D97-AF65-F5344CB8AC3E}">
        <p14:creationId xmlns:p14="http://schemas.microsoft.com/office/powerpoint/2010/main" val="241132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03395" y="2060848"/>
            <a:ext cx="8229600" cy="4165923"/>
          </a:xfrm>
        </p:spPr>
        <p:txBody>
          <a:bodyPr/>
          <a:lstStyle/>
          <a:p>
            <a:pPr marL="109728" indent="0">
              <a:buNone/>
            </a:pPr>
            <a:r>
              <a:rPr lang="tr-TR" dirty="0" smtClean="0"/>
              <a:t>Bir çocuk her istediğine anında sahip olmamalı…</a:t>
            </a:r>
            <a:endParaRPr lang="tr-TR" dirty="0"/>
          </a:p>
        </p:txBody>
      </p:sp>
      <p:sp>
        <p:nvSpPr>
          <p:cNvPr id="3" name="Başlık 2"/>
          <p:cNvSpPr>
            <a:spLocks noGrp="1"/>
          </p:cNvSpPr>
          <p:nvPr>
            <p:ph type="title"/>
          </p:nvPr>
        </p:nvSpPr>
        <p:spPr>
          <a:xfrm>
            <a:off x="403395" y="836712"/>
            <a:ext cx="8229600" cy="1143000"/>
          </a:xfrm>
        </p:spPr>
        <p:txBody>
          <a:bodyPr/>
          <a:lstStyle/>
          <a:p>
            <a:r>
              <a:rPr lang="tr-TR" dirty="0" smtClean="0">
                <a:solidFill>
                  <a:srgbClr val="FF0000"/>
                </a:solidFill>
                <a:effectLst/>
              </a:rPr>
              <a:t>SLOGAN-1</a:t>
            </a:r>
            <a:endParaRPr lang="tr-TR" dirty="0">
              <a:solidFill>
                <a:srgbClr val="FF0000"/>
              </a:solidFill>
              <a:effectLst/>
            </a:endParaRPr>
          </a:p>
        </p:txBody>
      </p:sp>
      <p:sp>
        <p:nvSpPr>
          <p:cNvPr id="4" name="İçerik Yer Tutucusu 1"/>
          <p:cNvSpPr txBox="1">
            <a:spLocks/>
          </p:cNvSpPr>
          <p:nvPr/>
        </p:nvSpPr>
        <p:spPr>
          <a:xfrm>
            <a:off x="403395" y="3538741"/>
            <a:ext cx="8229600" cy="137160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tr-TR" sz="4100" b="1" dirty="0" smtClean="0">
                <a:solidFill>
                  <a:srgbClr val="00B0F0"/>
                </a:solidFill>
              </a:rPr>
              <a:t>SLOGAN-2</a:t>
            </a:r>
          </a:p>
          <a:p>
            <a:pPr marL="109728" indent="0">
              <a:buFont typeface="Wingdings 3"/>
              <a:buNone/>
            </a:pPr>
            <a:r>
              <a:rPr lang="tr-TR" dirty="0" smtClean="0"/>
              <a:t>Tabiat boşluk kabul etmez.</a:t>
            </a:r>
            <a:endParaRPr lang="tr-TR" dirty="0"/>
          </a:p>
        </p:txBody>
      </p:sp>
    </p:spTree>
    <p:extLst>
      <p:ext uri="{BB962C8B-B14F-4D97-AF65-F5344CB8AC3E}">
        <p14:creationId xmlns:p14="http://schemas.microsoft.com/office/powerpoint/2010/main" val="221804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827584" y="548680"/>
            <a:ext cx="7631112" cy="3312368"/>
          </a:xfrm>
        </p:spPr>
        <p:txBody>
          <a:bodyPr/>
          <a:lstStyle/>
          <a:p>
            <a:pPr marL="0" indent="0" algn="ctr" eaLnBrk="1" hangingPunct="1">
              <a:lnSpc>
                <a:spcPct val="90000"/>
              </a:lnSpc>
              <a:buFontTx/>
              <a:buNone/>
            </a:pPr>
            <a:r>
              <a:rPr lang="tr-TR" altLang="tr-TR" sz="4000" dirty="0" smtClean="0">
                <a:solidFill>
                  <a:srgbClr val="FF6600"/>
                </a:solidFill>
                <a:latin typeface="Cambria" pitchFamily="18" charset="0"/>
              </a:rPr>
              <a:t>Çocukluk dönemi; özellikle erken çocukluk da denilen </a:t>
            </a:r>
            <a:r>
              <a:rPr lang="tr-TR" altLang="tr-TR" sz="4000" b="1" dirty="0" smtClean="0">
                <a:solidFill>
                  <a:srgbClr val="0070C0"/>
                </a:solidFill>
                <a:latin typeface="Cambria" pitchFamily="18" charset="0"/>
              </a:rPr>
              <a:t>0-6 yaş </a:t>
            </a:r>
            <a:r>
              <a:rPr lang="tr-TR" altLang="tr-TR" sz="4000" dirty="0" smtClean="0">
                <a:solidFill>
                  <a:srgbClr val="FF6600"/>
                </a:solidFill>
                <a:latin typeface="Cambria" pitchFamily="18" charset="0"/>
              </a:rPr>
              <a:t>arasındaki dönem, çocukların çevreleri ile etkileşimlerinden </a:t>
            </a:r>
          </a:p>
          <a:p>
            <a:pPr marL="0" indent="0" algn="ctr" eaLnBrk="1" hangingPunct="1">
              <a:lnSpc>
                <a:spcPct val="90000"/>
              </a:lnSpc>
              <a:buFontTx/>
              <a:buNone/>
            </a:pPr>
            <a:r>
              <a:rPr lang="tr-TR" altLang="tr-TR" sz="4000" dirty="0" smtClean="0">
                <a:solidFill>
                  <a:srgbClr val="0070C0"/>
                </a:solidFill>
                <a:latin typeface="Cambria" pitchFamily="18" charset="0"/>
              </a:rPr>
              <a:t>en çok etkilendikleri </a:t>
            </a:r>
            <a:r>
              <a:rPr lang="tr-TR" altLang="tr-TR" sz="4000" dirty="0" smtClean="0">
                <a:solidFill>
                  <a:srgbClr val="FF6600"/>
                </a:solidFill>
                <a:latin typeface="Cambria" pitchFamily="18" charset="0"/>
              </a:rPr>
              <a:t>dönemdir.</a:t>
            </a:r>
          </a:p>
        </p:txBody>
      </p:sp>
      <p:pic>
        <p:nvPicPr>
          <p:cNvPr id="25603" name="Picture 4" descr="çocuk dansı"/>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27784" y="3861048"/>
            <a:ext cx="3313113" cy="2232025"/>
          </a:xfrm>
          <a:noFill/>
        </p:spPr>
      </p:pic>
    </p:spTree>
    <p:extLst>
      <p:ext uri="{BB962C8B-B14F-4D97-AF65-F5344CB8AC3E}">
        <p14:creationId xmlns:p14="http://schemas.microsoft.com/office/powerpoint/2010/main" val="9569447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58204" cy="1143000"/>
          </a:xfrm>
        </p:spPr>
        <p:txBody>
          <a:bodyPr>
            <a:normAutofit fontScale="90000"/>
          </a:bodyPr>
          <a:lstStyle/>
          <a:p>
            <a:r>
              <a:rPr lang="tr-TR" dirty="0" smtClean="0"/>
              <a:t>Davranış ve Kişilik Gelişiminde Kritik Dönem</a:t>
            </a:r>
            <a:endParaRPr lang="tr-TR" dirty="0"/>
          </a:p>
        </p:txBody>
      </p:sp>
      <p:sp>
        <p:nvSpPr>
          <p:cNvPr id="3" name="2 İçerik Yer Tutucusu"/>
          <p:cNvSpPr>
            <a:spLocks noGrp="1"/>
          </p:cNvSpPr>
          <p:nvPr>
            <p:ph idx="1"/>
          </p:nvPr>
        </p:nvSpPr>
        <p:spPr>
          <a:xfrm>
            <a:off x="457200" y="1935480"/>
            <a:ext cx="4114800" cy="4389120"/>
          </a:xfrm>
        </p:spPr>
        <p:txBody>
          <a:bodyPr>
            <a:normAutofit/>
          </a:bodyPr>
          <a:lstStyle/>
          <a:p>
            <a:r>
              <a:rPr lang="tr-TR" sz="3600" b="1" dirty="0" smtClean="0">
                <a:solidFill>
                  <a:srgbClr val="FF0000"/>
                </a:solidFill>
                <a:latin typeface="+mj-lt"/>
              </a:rPr>
              <a:t>0-6 YAŞ </a:t>
            </a:r>
            <a:endParaRPr lang="tr-TR" sz="3600" b="1" dirty="0">
              <a:solidFill>
                <a:srgbClr val="FF0000"/>
              </a:solidFill>
              <a:latin typeface="+mj-lt"/>
            </a:endParaRPr>
          </a:p>
        </p:txBody>
      </p:sp>
      <p:pic>
        <p:nvPicPr>
          <p:cNvPr id="27650" name="Picture 2"/>
          <p:cNvPicPr>
            <a:picLocks noChangeAspect="1" noChangeArrowheads="1"/>
          </p:cNvPicPr>
          <p:nvPr/>
        </p:nvPicPr>
        <p:blipFill>
          <a:blip r:embed="rId2"/>
          <a:srcRect/>
          <a:stretch>
            <a:fillRect/>
          </a:stretch>
        </p:blipFill>
        <p:spPr bwMode="auto">
          <a:xfrm>
            <a:off x="6516216" y="1559074"/>
            <a:ext cx="1787058" cy="2311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1" name="Picture 3"/>
          <p:cNvPicPr>
            <a:picLocks noChangeAspect="1" noChangeArrowheads="1"/>
          </p:cNvPicPr>
          <p:nvPr/>
        </p:nvPicPr>
        <p:blipFill>
          <a:blip r:embed="rId3"/>
          <a:srcRect/>
          <a:stretch>
            <a:fillRect/>
          </a:stretch>
        </p:blipFill>
        <p:spPr bwMode="auto">
          <a:xfrm>
            <a:off x="5243598" y="4437112"/>
            <a:ext cx="1792327" cy="2143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4"/>
          <p:cNvPicPr>
            <a:picLocks noChangeAspect="1" noChangeArrowheads="1"/>
          </p:cNvPicPr>
          <p:nvPr/>
        </p:nvPicPr>
        <p:blipFill>
          <a:blip r:embed="rId4"/>
          <a:srcRect/>
          <a:stretch>
            <a:fillRect/>
          </a:stretch>
        </p:blipFill>
        <p:spPr bwMode="auto">
          <a:xfrm>
            <a:off x="3203848" y="2043327"/>
            <a:ext cx="1944216"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3" name="Picture 5"/>
          <p:cNvPicPr>
            <a:picLocks noChangeAspect="1" noChangeArrowheads="1"/>
          </p:cNvPicPr>
          <p:nvPr/>
        </p:nvPicPr>
        <p:blipFill>
          <a:blip r:embed="rId5" cstate="print"/>
          <a:srcRect/>
          <a:stretch>
            <a:fillRect/>
          </a:stretch>
        </p:blipFill>
        <p:spPr bwMode="auto">
          <a:xfrm>
            <a:off x="598699" y="3186335"/>
            <a:ext cx="1863600"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658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548680"/>
            <a:ext cx="4186808" cy="1143000"/>
          </a:xfrm>
        </p:spPr>
        <p:txBody>
          <a:bodyPr/>
          <a:lstStyle/>
          <a:p>
            <a:r>
              <a:rPr lang="tr-TR" dirty="0" smtClean="0"/>
              <a:t>KİŞİLİK= 3D</a:t>
            </a:r>
            <a:endParaRPr lang="tr-TR" dirty="0"/>
          </a:p>
        </p:txBody>
      </p:sp>
      <p:sp>
        <p:nvSpPr>
          <p:cNvPr id="3" name="2 İçerik Yer Tutucusu"/>
          <p:cNvSpPr>
            <a:spLocks noGrp="1"/>
          </p:cNvSpPr>
          <p:nvPr>
            <p:ph idx="1"/>
          </p:nvPr>
        </p:nvSpPr>
        <p:spPr>
          <a:xfrm>
            <a:off x="827584" y="2204864"/>
            <a:ext cx="2386608" cy="2952328"/>
          </a:xfrm>
        </p:spPr>
        <p:txBody>
          <a:bodyPr/>
          <a:lstStyle/>
          <a:p>
            <a:pPr algn="ctr"/>
            <a:r>
              <a:rPr lang="tr-TR" dirty="0" smtClean="0">
                <a:solidFill>
                  <a:schemeClr val="accent1">
                    <a:lumMod val="75000"/>
                  </a:schemeClr>
                </a:solidFill>
              </a:rPr>
              <a:t>DUYGU</a:t>
            </a:r>
          </a:p>
          <a:p>
            <a:pPr algn="ctr"/>
            <a:endParaRPr lang="tr-TR" dirty="0" smtClean="0">
              <a:solidFill>
                <a:schemeClr val="accent1">
                  <a:lumMod val="75000"/>
                </a:schemeClr>
              </a:solidFill>
            </a:endParaRPr>
          </a:p>
          <a:p>
            <a:pPr algn="ctr"/>
            <a:r>
              <a:rPr lang="tr-TR" dirty="0" smtClean="0">
                <a:solidFill>
                  <a:schemeClr val="accent1">
                    <a:lumMod val="75000"/>
                  </a:schemeClr>
                </a:solidFill>
              </a:rPr>
              <a:t>DÜŞÜNCE</a:t>
            </a:r>
          </a:p>
          <a:p>
            <a:pPr algn="ctr"/>
            <a:endParaRPr lang="tr-TR" dirty="0" smtClean="0">
              <a:solidFill>
                <a:schemeClr val="accent1">
                  <a:lumMod val="75000"/>
                </a:schemeClr>
              </a:solidFill>
            </a:endParaRPr>
          </a:p>
          <a:p>
            <a:pPr algn="ctr"/>
            <a:r>
              <a:rPr lang="tr-TR" dirty="0" smtClean="0">
                <a:solidFill>
                  <a:schemeClr val="accent1">
                    <a:lumMod val="75000"/>
                  </a:schemeClr>
                </a:solidFill>
              </a:rPr>
              <a:t>DAVRANIŞ</a:t>
            </a:r>
            <a:endParaRPr lang="tr-TR" dirty="0">
              <a:solidFill>
                <a:schemeClr val="accent1">
                  <a:lumMod val="75000"/>
                </a:schemeClr>
              </a:solidFill>
            </a:endParaRPr>
          </a:p>
        </p:txBody>
      </p:sp>
      <p:pic>
        <p:nvPicPr>
          <p:cNvPr id="19458" name="Picture 2" descr="http://www.biltek.tubitak.gov.tr/gelisim/psikoloji/images/buzdag.jpg"/>
          <p:cNvPicPr>
            <a:picLocks noChangeAspect="1" noChangeArrowheads="1"/>
          </p:cNvPicPr>
          <p:nvPr/>
        </p:nvPicPr>
        <p:blipFill>
          <a:blip r:embed="rId2"/>
          <a:srcRect/>
          <a:stretch>
            <a:fillRect/>
          </a:stretch>
        </p:blipFill>
        <p:spPr bwMode="auto">
          <a:xfrm>
            <a:off x="5148064" y="1349415"/>
            <a:ext cx="3598332" cy="492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305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DAVRANIŞ</a:t>
            </a:r>
            <a:endParaRPr lang="tr-TR" dirty="0"/>
          </a:p>
        </p:txBody>
      </p:sp>
      <p:sp>
        <p:nvSpPr>
          <p:cNvPr id="3" name="2 İçerik Yer Tutucusu"/>
          <p:cNvSpPr>
            <a:spLocks noGrp="1"/>
          </p:cNvSpPr>
          <p:nvPr>
            <p:ph idx="1"/>
          </p:nvPr>
        </p:nvSpPr>
        <p:spPr>
          <a:xfrm>
            <a:off x="179512" y="1719577"/>
            <a:ext cx="4400552" cy="4389120"/>
          </a:xfrm>
        </p:spPr>
        <p:txBody>
          <a:bodyPr/>
          <a:lstStyle/>
          <a:p>
            <a:r>
              <a:rPr lang="tr-TR" dirty="0" smtClean="0"/>
              <a:t>Davranış, bir kişinin dışarıdaki diğer insanlarca doğrudan doğruya </a:t>
            </a:r>
            <a:r>
              <a:rPr lang="tr-TR" dirty="0" smtClean="0">
                <a:solidFill>
                  <a:schemeClr val="accent1">
                    <a:lumMod val="75000"/>
                  </a:schemeClr>
                </a:solidFill>
              </a:rPr>
              <a:t>gözlemlenebilecek</a:t>
            </a:r>
            <a:r>
              <a:rPr lang="tr-TR" dirty="0" smtClean="0"/>
              <a:t> veya </a:t>
            </a:r>
            <a:r>
              <a:rPr lang="tr-TR" dirty="0" smtClean="0">
                <a:solidFill>
                  <a:srgbClr val="FF0000"/>
                </a:solidFill>
              </a:rPr>
              <a:t>ölçülebilecek</a:t>
            </a:r>
            <a:r>
              <a:rPr lang="tr-TR" dirty="0" smtClean="0"/>
              <a:t> tüm eylemlerini tanımlıyor. </a:t>
            </a:r>
            <a:endParaRPr lang="tr-TR" dirty="0"/>
          </a:p>
        </p:txBody>
      </p:sp>
      <p:pic>
        <p:nvPicPr>
          <p:cNvPr id="1026" name="Picture 2" descr="C:\Users\melek\Desktop\seminer için 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764704"/>
            <a:ext cx="3707904" cy="536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0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DAVRANIŞ NASIL OLUŞMAKTADIR?</a:t>
            </a:r>
            <a:endParaRPr lang="tr-TR" dirty="0"/>
          </a:p>
        </p:txBody>
      </p:sp>
      <p:sp>
        <p:nvSpPr>
          <p:cNvPr id="3" name="2 İçerik Yer Tutucusu"/>
          <p:cNvSpPr>
            <a:spLocks noGrp="1"/>
          </p:cNvSpPr>
          <p:nvPr>
            <p:ph idx="1"/>
          </p:nvPr>
        </p:nvSpPr>
        <p:spPr>
          <a:xfrm>
            <a:off x="457200" y="1935480"/>
            <a:ext cx="4114800" cy="4389120"/>
          </a:xfrm>
        </p:spPr>
        <p:txBody>
          <a:bodyPr/>
          <a:lstStyle/>
          <a:p>
            <a:endParaRPr lang="tr-TR" dirty="0" smtClean="0"/>
          </a:p>
          <a:p>
            <a:r>
              <a:rPr lang="tr-TR" dirty="0" smtClean="0"/>
              <a:t>DOĞUŞTAN GELEN İÇGÜDÜLER, ÇOCUĞUN MİZACI</a:t>
            </a:r>
          </a:p>
          <a:p>
            <a:endParaRPr lang="tr-TR" dirty="0" smtClean="0"/>
          </a:p>
          <a:p>
            <a:r>
              <a:rPr lang="tr-TR" dirty="0" smtClean="0"/>
              <a:t>SOSYAL ÖĞRENME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39604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70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1625</Words>
  <Application>Microsoft Office PowerPoint</Application>
  <PresentationFormat>Ekran Gösterisi (4:3)</PresentationFormat>
  <Paragraphs>152</Paragraphs>
  <Slides>36</Slides>
  <Notes>3</Notes>
  <HiddenSlides>0</HiddenSlides>
  <MMClips>0</MMClips>
  <ScaleCrop>false</ScaleCrop>
  <HeadingPairs>
    <vt:vector size="4" baseType="variant">
      <vt:variant>
        <vt:lpstr>Tema</vt:lpstr>
      </vt:variant>
      <vt:variant>
        <vt:i4>2</vt:i4>
      </vt:variant>
      <vt:variant>
        <vt:lpstr>Slayt Başlıkları</vt:lpstr>
      </vt:variant>
      <vt:variant>
        <vt:i4>36</vt:i4>
      </vt:variant>
    </vt:vector>
  </HeadingPairs>
  <TitlesOfParts>
    <vt:vector size="38" baseType="lpstr">
      <vt:lpstr>Kalabalık</vt:lpstr>
      <vt:lpstr>Ofis Teması</vt:lpstr>
      <vt:lpstr>OLUMLU DAVRANIŞ KAZANDIRMA SEMİNERİNE  HOŞGELDİNİZ</vt:lpstr>
      <vt:lpstr>İÇERİK</vt:lpstr>
      <vt:lpstr>PowerPoint Sunusu</vt:lpstr>
      <vt:lpstr>SLOGAN-1</vt:lpstr>
      <vt:lpstr>PowerPoint Sunusu</vt:lpstr>
      <vt:lpstr>Davranış ve Kişilik Gelişiminde Kritik Dönem</vt:lpstr>
      <vt:lpstr>KİŞİLİK= 3D</vt:lpstr>
      <vt:lpstr>DAVRANIŞ</vt:lpstr>
      <vt:lpstr>DAVRANIŞ NASIL OLUŞMAKTADIR?</vt:lpstr>
      <vt:lpstr>İÇGÜDÜSEL DAVRANIŞLAR</vt:lpstr>
      <vt:lpstr>SOSYAL ÖĞRENME YOLU İLE KAZANILAN DAVRANIŞLAR</vt:lpstr>
      <vt:lpstr>Olumlu Davranış Kazandırma Yöntemleri</vt:lpstr>
      <vt:lpstr>PowerPoint Sunusu</vt:lpstr>
      <vt:lpstr>a. KABUL İLETİSİ</vt:lpstr>
      <vt:lpstr>PowerPoint Sunusu</vt:lpstr>
      <vt:lpstr>PowerPoint Sunusu</vt:lpstr>
      <vt:lpstr>PowerPoint Sunusu</vt:lpstr>
      <vt:lpstr>b. Ödül Puan Sistemi</vt:lpstr>
      <vt:lpstr>PowerPoint Sunusu</vt:lpstr>
      <vt:lpstr>c. Davranış Çizelgesi Yöntemi</vt:lpstr>
      <vt:lpstr>PowerPoint Sunusu</vt:lpstr>
      <vt:lpstr>d. MOLA YÖNTEMİ</vt:lpstr>
      <vt:lpstr>PowerPoint Sunusu</vt:lpstr>
      <vt:lpstr>Hangi kötü davranışlar mola yöntemi kullanılmasına uygundur?</vt:lpstr>
      <vt:lpstr>Molanın İşe Yaradığı Durumlar</vt:lpstr>
      <vt:lpstr>MOLAYA UYGUN OLMAYAN DAVRANIŞLAR…</vt:lpstr>
      <vt:lpstr>Mola Yöntemini Nasıl Uygulayacağız?</vt:lpstr>
      <vt:lpstr>MOLA YÖNTEMİ UYGULAMA BASAMAKLARI</vt:lpstr>
      <vt:lpstr>HEDEF DAVRANIŞ ORTAYA ÇIKINCA;</vt:lpstr>
      <vt:lpstr>YER SEÇİMİ</vt:lpstr>
      <vt:lpstr>PowerPoint Sunusu</vt:lpstr>
      <vt:lpstr>Nasıl Eleştirebilirim?</vt:lpstr>
      <vt:lpstr>e. SANDVİÇ TEKNİĞİ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OLUMLU DAVRANIŞ KAZANDIRMA SEMİNERİNE HOŞGELDİNİZ</dc:title>
  <dc:creator>melek</dc:creator>
  <cp:lastModifiedBy>melek</cp:lastModifiedBy>
  <cp:revision>24</cp:revision>
  <dcterms:created xsi:type="dcterms:W3CDTF">2015-05-10T16:22:30Z</dcterms:created>
  <dcterms:modified xsi:type="dcterms:W3CDTF">2015-05-13T22:01:13Z</dcterms:modified>
</cp:coreProperties>
</file>